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58" r:id="rId4"/>
    <p:sldId id="281" r:id="rId5"/>
    <p:sldId id="282" r:id="rId6"/>
    <p:sldId id="268" r:id="rId7"/>
    <p:sldId id="269" r:id="rId8"/>
    <p:sldId id="283" r:id="rId9"/>
    <p:sldId id="261" r:id="rId10"/>
    <p:sldId id="262" r:id="rId11"/>
    <p:sldId id="263" r:id="rId12"/>
    <p:sldId id="264" r:id="rId13"/>
    <p:sldId id="265" r:id="rId14"/>
    <p:sldId id="267" r:id="rId15"/>
    <p:sldId id="270" r:id="rId16"/>
    <p:sldId id="272" r:id="rId17"/>
    <p:sldId id="275" r:id="rId18"/>
    <p:sldId id="276" r:id="rId19"/>
    <p:sldId id="277" r:id="rId20"/>
    <p:sldId id="278" r:id="rId21"/>
    <p:sldId id="279" r:id="rId22"/>
    <p:sldId id="286" r:id="rId23"/>
    <p:sldId id="287" r:id="rId24"/>
    <p:sldId id="288" r:id="rId25"/>
    <p:sldId id="289" r:id="rId26"/>
  </p:sldIdLst>
  <p:sldSz cx="9906000" cy="6858000" type="A4"/>
  <p:notesSz cx="6669088" cy="9926638"/>
  <p:defaultTextStyle>
    <a:defPPr>
      <a:defRPr lang="ja-JP"/>
    </a:defPPr>
    <a:lvl1pPr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1pPr>
    <a:lvl2pPr marL="4572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2pPr>
    <a:lvl3pPr marL="9144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3pPr>
    <a:lvl4pPr marL="13716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4pPr>
    <a:lvl5pPr marL="1828800" algn="l" rtl="0" fontAlgn="base">
      <a:spcBef>
        <a:spcPct val="0"/>
      </a:spcBef>
      <a:spcAft>
        <a:spcPct val="0"/>
      </a:spcAft>
      <a:defRPr kumimoji="1" sz="2000" kern="1200">
        <a:solidFill>
          <a:schemeClr val="tx1"/>
        </a:solidFill>
        <a:latin typeface="Arial" charset="0"/>
        <a:ea typeface="ＭＳ ゴシック" charset="-128"/>
        <a:cs typeface="ＭＳ ゴシック" charset="-128"/>
      </a:defRPr>
    </a:lvl5pPr>
    <a:lvl6pPr marL="2286000" algn="l" defTabSz="457200" rtl="0" eaLnBrk="1" latinLnBrk="0" hangingPunct="1">
      <a:defRPr kumimoji="1" sz="2000" kern="1200">
        <a:solidFill>
          <a:schemeClr val="tx1"/>
        </a:solidFill>
        <a:latin typeface="Arial" charset="0"/>
        <a:ea typeface="ＭＳ ゴシック" charset="-128"/>
        <a:cs typeface="ＭＳ ゴシック" charset="-128"/>
      </a:defRPr>
    </a:lvl6pPr>
    <a:lvl7pPr marL="2743200" algn="l" defTabSz="457200" rtl="0" eaLnBrk="1" latinLnBrk="0" hangingPunct="1">
      <a:defRPr kumimoji="1" sz="2000" kern="1200">
        <a:solidFill>
          <a:schemeClr val="tx1"/>
        </a:solidFill>
        <a:latin typeface="Arial" charset="0"/>
        <a:ea typeface="ＭＳ ゴシック" charset="-128"/>
        <a:cs typeface="ＭＳ ゴシック" charset="-128"/>
      </a:defRPr>
    </a:lvl7pPr>
    <a:lvl8pPr marL="3200400" algn="l" defTabSz="457200" rtl="0" eaLnBrk="1" latinLnBrk="0" hangingPunct="1">
      <a:defRPr kumimoji="1" sz="2000" kern="1200">
        <a:solidFill>
          <a:schemeClr val="tx1"/>
        </a:solidFill>
        <a:latin typeface="Arial" charset="0"/>
        <a:ea typeface="ＭＳ ゴシック" charset="-128"/>
        <a:cs typeface="ＭＳ ゴシック" charset="-128"/>
      </a:defRPr>
    </a:lvl8pPr>
    <a:lvl9pPr marL="3657600" algn="l" defTabSz="457200" rtl="0" eaLnBrk="1" latinLnBrk="0" hangingPunct="1">
      <a:defRPr kumimoji="1" sz="2000" kern="1200">
        <a:solidFill>
          <a:schemeClr val="tx1"/>
        </a:solidFill>
        <a:latin typeface="Arial" charset="0"/>
        <a:ea typeface="ＭＳ ゴシック" charset="-128"/>
        <a:cs typeface="ＭＳ 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9823" autoAdjust="0"/>
  </p:normalViewPr>
  <p:slideViewPr>
    <p:cSldViewPr>
      <p:cViewPr>
        <p:scale>
          <a:sx n="80" d="100"/>
          <a:sy n="80" d="100"/>
        </p:scale>
        <p:origin x="-1326"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9532" cy="496646"/>
          </a:xfrm>
          <a:prstGeom prst="rect">
            <a:avLst/>
          </a:prstGeom>
        </p:spPr>
        <p:txBody>
          <a:bodyPr vert="horz" lIns="89236" tIns="44618" rIns="89236" bIns="446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78033" y="0"/>
            <a:ext cx="2889532" cy="496646"/>
          </a:xfrm>
          <a:prstGeom prst="rect">
            <a:avLst/>
          </a:prstGeom>
        </p:spPr>
        <p:txBody>
          <a:bodyPr vert="horz" lIns="89236" tIns="44618" rIns="89236" bIns="44618" rtlCol="0"/>
          <a:lstStyle>
            <a:lvl1pPr algn="r">
              <a:defRPr sz="1200"/>
            </a:lvl1pPr>
          </a:lstStyle>
          <a:p>
            <a:fld id="{C8E48F5F-BB22-45B2-9649-BC68E44DE151}" type="datetimeFigureOut">
              <a:rPr kumimoji="1" lang="ja-JP" altLang="en-US" smtClean="0"/>
              <a:t>2016/2/22</a:t>
            </a:fld>
            <a:endParaRPr kumimoji="1" lang="ja-JP" altLang="en-US"/>
          </a:p>
        </p:txBody>
      </p:sp>
      <p:sp>
        <p:nvSpPr>
          <p:cNvPr id="4" name="フッター プレースホルダー 3"/>
          <p:cNvSpPr>
            <a:spLocks noGrp="1"/>
          </p:cNvSpPr>
          <p:nvPr>
            <p:ph type="ftr" sz="quarter" idx="2"/>
          </p:nvPr>
        </p:nvSpPr>
        <p:spPr>
          <a:xfrm>
            <a:off x="0" y="9428426"/>
            <a:ext cx="2889532" cy="496646"/>
          </a:xfrm>
          <a:prstGeom prst="rect">
            <a:avLst/>
          </a:prstGeom>
        </p:spPr>
        <p:txBody>
          <a:bodyPr vert="horz" lIns="89236" tIns="44618" rIns="89236" bIns="446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78033" y="9428426"/>
            <a:ext cx="2889532" cy="496646"/>
          </a:xfrm>
          <a:prstGeom prst="rect">
            <a:avLst/>
          </a:prstGeom>
        </p:spPr>
        <p:txBody>
          <a:bodyPr vert="horz" lIns="89236" tIns="44618" rIns="89236" bIns="44618" rtlCol="0" anchor="b"/>
          <a:lstStyle>
            <a:lvl1pPr algn="r">
              <a:defRPr sz="1200"/>
            </a:lvl1pPr>
          </a:lstStyle>
          <a:p>
            <a:fld id="{39F09E6D-10D1-42BD-BC15-8EDE13666998}" type="slidenum">
              <a:rPr kumimoji="1" lang="ja-JP" altLang="en-US" smtClean="0"/>
              <a:t>‹#›</a:t>
            </a:fld>
            <a:endParaRPr kumimoji="1" lang="ja-JP" altLang="en-US"/>
          </a:p>
        </p:txBody>
      </p:sp>
    </p:spTree>
    <p:extLst>
      <p:ext uri="{BB962C8B-B14F-4D97-AF65-F5344CB8AC3E}">
        <p14:creationId xmlns:p14="http://schemas.microsoft.com/office/powerpoint/2010/main" val="3065623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9532" cy="496646"/>
          </a:xfrm>
          <a:prstGeom prst="rect">
            <a:avLst/>
          </a:prstGeom>
        </p:spPr>
        <p:txBody>
          <a:bodyPr vert="horz" lIns="89236" tIns="44618" rIns="89236" bIns="446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78033" y="0"/>
            <a:ext cx="2889532" cy="496646"/>
          </a:xfrm>
          <a:prstGeom prst="rect">
            <a:avLst/>
          </a:prstGeom>
        </p:spPr>
        <p:txBody>
          <a:bodyPr vert="horz" lIns="89236" tIns="44618" rIns="89236" bIns="44618" rtlCol="0"/>
          <a:lstStyle>
            <a:lvl1pPr algn="r">
              <a:defRPr sz="1200"/>
            </a:lvl1pPr>
          </a:lstStyle>
          <a:p>
            <a:fld id="{E4240028-BAA9-480F-B108-E638B83A4CD0}" type="datetimeFigureOut">
              <a:rPr kumimoji="1" lang="ja-JP" altLang="en-US" smtClean="0"/>
              <a:t>2016/2/22</a:t>
            </a:fld>
            <a:endParaRPr kumimoji="1" lang="ja-JP" altLang="en-US"/>
          </a:p>
        </p:txBody>
      </p:sp>
      <p:sp>
        <p:nvSpPr>
          <p:cNvPr id="4" name="スライド イメージ プレースホルダー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89236" tIns="44618" rIns="89236" bIns="44618" rtlCol="0" anchor="ctr"/>
          <a:lstStyle/>
          <a:p>
            <a:endParaRPr lang="ja-JP" altLang="en-US"/>
          </a:p>
        </p:txBody>
      </p:sp>
      <p:sp>
        <p:nvSpPr>
          <p:cNvPr id="5" name="ノート プレースホルダー 4"/>
          <p:cNvSpPr>
            <a:spLocks noGrp="1"/>
          </p:cNvSpPr>
          <p:nvPr>
            <p:ph type="body" sz="quarter" idx="3"/>
          </p:nvPr>
        </p:nvSpPr>
        <p:spPr>
          <a:xfrm>
            <a:off x="667519" y="4715780"/>
            <a:ext cx="5334051" cy="4466674"/>
          </a:xfrm>
          <a:prstGeom prst="rect">
            <a:avLst/>
          </a:prstGeom>
        </p:spPr>
        <p:txBody>
          <a:bodyPr vert="horz" lIns="89236" tIns="44618" rIns="89236" bIns="446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426"/>
            <a:ext cx="2889532" cy="496646"/>
          </a:xfrm>
          <a:prstGeom prst="rect">
            <a:avLst/>
          </a:prstGeom>
        </p:spPr>
        <p:txBody>
          <a:bodyPr vert="horz" lIns="89236" tIns="44618" rIns="89236" bIns="446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78033" y="9428426"/>
            <a:ext cx="2889532" cy="496646"/>
          </a:xfrm>
          <a:prstGeom prst="rect">
            <a:avLst/>
          </a:prstGeom>
        </p:spPr>
        <p:txBody>
          <a:bodyPr vert="horz" lIns="89236" tIns="44618" rIns="89236" bIns="44618" rtlCol="0" anchor="b"/>
          <a:lstStyle>
            <a:lvl1pPr algn="r">
              <a:defRPr sz="1200"/>
            </a:lvl1pPr>
          </a:lstStyle>
          <a:p>
            <a:fld id="{922F9865-A6DD-423D-BD6D-024D2D60EA60}" type="slidenum">
              <a:rPr kumimoji="1" lang="ja-JP" altLang="en-US" smtClean="0"/>
              <a:t>‹#›</a:t>
            </a:fld>
            <a:endParaRPr kumimoji="1" lang="ja-JP" altLang="en-US"/>
          </a:p>
        </p:txBody>
      </p:sp>
    </p:spTree>
    <p:extLst>
      <p:ext uri="{BB962C8B-B14F-4D97-AF65-F5344CB8AC3E}">
        <p14:creationId xmlns:p14="http://schemas.microsoft.com/office/powerpoint/2010/main" val="7946411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a:t>
            </a:fld>
            <a:endParaRPr kumimoji="1" lang="ja-JP" altLang="en-US"/>
          </a:p>
        </p:txBody>
      </p:sp>
    </p:spTree>
    <p:extLst>
      <p:ext uri="{BB962C8B-B14F-4D97-AF65-F5344CB8AC3E}">
        <p14:creationId xmlns:p14="http://schemas.microsoft.com/office/powerpoint/2010/main" val="31403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10</a:t>
            </a:fld>
            <a:endParaRPr kumimoji="1" lang="ja-JP" altLang="en-US"/>
          </a:p>
        </p:txBody>
      </p:sp>
    </p:spTree>
    <p:extLst>
      <p:ext uri="{BB962C8B-B14F-4D97-AF65-F5344CB8AC3E}">
        <p14:creationId xmlns:p14="http://schemas.microsoft.com/office/powerpoint/2010/main" val="150505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11</a:t>
            </a:fld>
            <a:endParaRPr kumimoji="1" lang="ja-JP" altLang="en-US"/>
          </a:p>
        </p:txBody>
      </p:sp>
    </p:spTree>
    <p:extLst>
      <p:ext uri="{BB962C8B-B14F-4D97-AF65-F5344CB8AC3E}">
        <p14:creationId xmlns:p14="http://schemas.microsoft.com/office/powerpoint/2010/main" val="346809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12</a:t>
            </a:fld>
            <a:endParaRPr kumimoji="1" lang="ja-JP" altLang="en-US"/>
          </a:p>
        </p:txBody>
      </p:sp>
    </p:spTree>
    <p:extLst>
      <p:ext uri="{BB962C8B-B14F-4D97-AF65-F5344CB8AC3E}">
        <p14:creationId xmlns:p14="http://schemas.microsoft.com/office/powerpoint/2010/main" val="292723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13</a:t>
            </a:fld>
            <a:endParaRPr kumimoji="1" lang="ja-JP" altLang="en-US"/>
          </a:p>
        </p:txBody>
      </p:sp>
    </p:spTree>
    <p:extLst>
      <p:ext uri="{BB962C8B-B14F-4D97-AF65-F5344CB8AC3E}">
        <p14:creationId xmlns:p14="http://schemas.microsoft.com/office/powerpoint/2010/main" val="394993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14</a:t>
            </a:fld>
            <a:endParaRPr kumimoji="1" lang="ja-JP" altLang="en-US"/>
          </a:p>
        </p:txBody>
      </p:sp>
    </p:spTree>
    <p:extLst>
      <p:ext uri="{BB962C8B-B14F-4D97-AF65-F5344CB8AC3E}">
        <p14:creationId xmlns:p14="http://schemas.microsoft.com/office/powerpoint/2010/main" val="372383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15</a:t>
            </a:fld>
            <a:endParaRPr kumimoji="1" lang="ja-JP" altLang="en-US"/>
          </a:p>
        </p:txBody>
      </p:sp>
    </p:spTree>
    <p:extLst>
      <p:ext uri="{BB962C8B-B14F-4D97-AF65-F5344CB8AC3E}">
        <p14:creationId xmlns:p14="http://schemas.microsoft.com/office/powerpoint/2010/main" val="158820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16</a:t>
            </a:fld>
            <a:endParaRPr kumimoji="1" lang="ja-JP" altLang="en-US"/>
          </a:p>
        </p:txBody>
      </p:sp>
    </p:spTree>
    <p:extLst>
      <p:ext uri="{BB962C8B-B14F-4D97-AF65-F5344CB8AC3E}">
        <p14:creationId xmlns:p14="http://schemas.microsoft.com/office/powerpoint/2010/main" val="231591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17</a:t>
            </a:fld>
            <a:endParaRPr kumimoji="1" lang="ja-JP" altLang="en-US"/>
          </a:p>
        </p:txBody>
      </p:sp>
    </p:spTree>
    <p:extLst>
      <p:ext uri="{BB962C8B-B14F-4D97-AF65-F5344CB8AC3E}">
        <p14:creationId xmlns:p14="http://schemas.microsoft.com/office/powerpoint/2010/main" val="4522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直線は金属に直接光を照射した時の波数ベクトルと周波数の関係を表しています。曲線は光子と表面プラズモンの分散曲線を表しています。表面プラズモンが励起されるには分散曲線と直線が原点以外のどこかで交わる必要があります。この図から見ると金属に光を直接照射した時は分散曲線と直線に交点が見られないのでこの条件では表面プラズモンを励起することが出来ないということになります。そこで表面プラズモンを励起させる方法として全反射減衰法があります。ここではプリズム型</a:t>
                </a:r>
                <a:r>
                  <a:rPr kumimoji="1" lang="en-US" altLang="ja-JP" dirty="0" smtClean="0"/>
                  <a:t>SPR</a:t>
                </a:r>
                <a:r>
                  <a:rPr kumimoji="1" lang="ja-JP" altLang="en-US" dirty="0" smtClean="0"/>
                  <a:t>センサーを例に説明します。プリズムの誘電率を</a:t>
                </a:r>
                <a:r>
                  <a:rPr kumimoji="1" lang="en-US" altLang="ja-JP" b="0" i="0" smtClean="0">
                    <a:latin typeface="Cambria Math"/>
                  </a:rPr>
                  <a:t>𝜀_0</a:t>
                </a:r>
                <a:r>
                  <a:rPr kumimoji="1" lang="en-US" altLang="ja-JP" dirty="0" smtClean="0"/>
                  <a:t>,</a:t>
                </a:r>
                <a:r>
                  <a:rPr kumimoji="1" lang="ja-JP" altLang="en-US" dirty="0" smtClean="0"/>
                  <a:t>入射角</a:t>
                </a:r>
                <a:r>
                  <a:rPr kumimoji="1" lang="en-US" altLang="ja-JP" dirty="0" smtClean="0"/>
                  <a:t>θ</a:t>
                </a:r>
                <a:r>
                  <a:rPr kumimoji="1" lang="ja-JP" altLang="en-US" dirty="0" smtClean="0"/>
                  <a:t>の光が境界面で全反射されるとき周波数と波数ベクトルのグラフの直線は真空中から直接照射された光よりも傾きが緩やかになり分散曲線との交点を持つようになります。プリズムに光を照射する方法での直線の傾きは</a:t>
                </a:r>
                <a:r>
                  <a:rPr kumimoji="1" lang="en-US" altLang="ja-JP" dirty="0" smtClean="0"/>
                  <a:t>c/</a:t>
                </a:r>
                <a:r>
                  <a:rPr kumimoji="1" lang="en-US" altLang="ja-JP" i="0" smtClean="0">
                    <a:latin typeface="Cambria Math"/>
                  </a:rPr>
                  <a:t>√(</a:t>
                </a:r>
                <a:r>
                  <a:rPr kumimoji="1" lang="en-US" altLang="ja-JP" b="0" i="0" smtClean="0">
                    <a:latin typeface="Cambria Math"/>
                  </a:rPr>
                  <a:t>𝜀_0 ) 𝑠𝑖𝑛𝜃</a:t>
                </a:r>
                <a:r>
                  <a:rPr kumimoji="1" lang="ja-JP" altLang="en-US" dirty="0" smtClean="0"/>
                  <a:t>という形で表されます</a:t>
                </a:r>
                <a:r>
                  <a:rPr kumimoji="1" lang="ja-JP" altLang="en-US" dirty="0" smtClean="0"/>
                  <a:t>。これがプリズムを用いた表面プラズモンの励起方法です。</a:t>
                </a:r>
                <a:endParaRPr kumimoji="1" lang="en-US" altLang="ja-JP" dirty="0" smtClean="0"/>
              </a:p>
            </p:txBody>
          </p:sp>
        </mc:Fallback>
      </mc:AlternateContent>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20</a:t>
            </a:fld>
            <a:endParaRPr kumimoji="1" lang="ja-JP" altLang="en-US"/>
          </a:p>
        </p:txBody>
      </p:sp>
    </p:spTree>
    <p:extLst>
      <p:ext uri="{BB962C8B-B14F-4D97-AF65-F5344CB8AC3E}">
        <p14:creationId xmlns:p14="http://schemas.microsoft.com/office/powerpoint/2010/main" val="321569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2</a:t>
            </a:fld>
            <a:endParaRPr kumimoji="1" lang="ja-JP" altLang="en-US"/>
          </a:p>
        </p:txBody>
      </p:sp>
    </p:spTree>
    <p:extLst>
      <p:ext uri="{BB962C8B-B14F-4D97-AF65-F5344CB8AC3E}">
        <p14:creationId xmlns:p14="http://schemas.microsoft.com/office/powerpoint/2010/main" val="374362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ja-JP" altLang="en-US" dirty="0" smtClean="0"/>
                  <a:t>次に</a:t>
                </a:r>
                <a:r>
                  <a:rPr kumimoji="1" lang="en-US" altLang="ja-JP" dirty="0" smtClean="0"/>
                  <a:t>SPR</a:t>
                </a:r>
                <a:r>
                  <a:rPr kumimoji="1" lang="ja-JP" altLang="en-US" dirty="0" smtClean="0"/>
                  <a:t>センサーの屈折率測定原理について説明します。ここでは光ファイバー型</a:t>
                </a:r>
                <a:r>
                  <a:rPr kumimoji="1" lang="en-US" altLang="ja-JP" dirty="0" smtClean="0"/>
                  <a:t>SPR</a:t>
                </a:r>
                <a:r>
                  <a:rPr kumimoji="1" lang="ja-JP" altLang="en-US" dirty="0" smtClean="0"/>
                  <a:t>センサーを例に説明します</a:t>
                </a:r>
                <a:r>
                  <a:rPr kumimoji="1" lang="ja-JP" altLang="en-US" dirty="0" smtClean="0"/>
                  <a:t>。表面プラズモン共鳴は</a:t>
                </a:r>
                <a:r>
                  <a:rPr kumimoji="1" lang="ja-JP" altLang="en-US" dirty="0" smtClean="0"/>
                  <a:t>ファイバー内を伝播する光がファイバー端面で全反射した時に現れるエバネッセント波の波数</a:t>
                </a:r>
                <a:r>
                  <a:rPr kumimoji="1" lang="ja-JP" altLang="en-US" dirty="0" smtClean="0"/>
                  <a:t>と、サンプル</a:t>
                </a:r>
                <a:r>
                  <a:rPr kumimoji="1" lang="ja-JP" altLang="en-US" dirty="0" smtClean="0"/>
                  <a:t>と金属層の界面に存在する表面プラズモンの波数が一致した時に発生します。エバネッセント波と表面プラズモンの波数はそれぞれこのような式で表されます。</a:t>
                </a:r>
                <a:r>
                  <a:rPr kumimoji="1" lang="en-US" altLang="ja-JP" dirty="0" smtClean="0"/>
                  <a:t>n</a:t>
                </a:r>
                <a:r>
                  <a:rPr kumimoji="1" lang="ja-JP" altLang="en-US" dirty="0" smtClean="0"/>
                  <a:t>はファイバーの屈折率、</a:t>
                </a:r>
                <a:r>
                  <a:rPr kumimoji="1" lang="en-US" altLang="ja-JP" dirty="0" smtClean="0"/>
                  <a:t>ω</a:t>
                </a:r>
                <a:r>
                  <a:rPr kumimoji="1" lang="ja-JP" altLang="en-US" dirty="0" smtClean="0"/>
                  <a:t>は角周波数、</a:t>
                </a:r>
                <a:r>
                  <a:rPr kumimoji="1" lang="ja-JP" altLang="en-US" dirty="0" err="1" smtClean="0"/>
                  <a:t>ｃ</a:t>
                </a:r>
                <a:r>
                  <a:rPr kumimoji="1" lang="ja-JP" altLang="en-US" dirty="0" smtClean="0"/>
                  <a:t>は光速、</a:t>
                </a:r>
                <a:r>
                  <a:rPr kumimoji="1" lang="en-US" altLang="ja-JP" dirty="0" smtClean="0"/>
                  <a:t>θ</a:t>
                </a:r>
                <a:r>
                  <a:rPr kumimoji="1" lang="ja-JP" altLang="en-US" dirty="0" smtClean="0"/>
                  <a:t>は光の入射角、</a:t>
                </a:r>
                <a:r>
                  <a:rPr kumimoji="1" lang="en-US" altLang="ja-JP" dirty="0" smtClean="0"/>
                  <a:t>ε1</a:t>
                </a:r>
                <a:r>
                  <a:rPr kumimoji="1" lang="ja-JP" altLang="en-US" dirty="0" err="1" smtClean="0"/>
                  <a:t>、</a:t>
                </a:r>
                <a:r>
                  <a:rPr kumimoji="1" lang="en-US" altLang="ja-JP" dirty="0" smtClean="0"/>
                  <a:t>ε2</a:t>
                </a:r>
                <a:r>
                  <a:rPr kumimoji="1" lang="ja-JP" altLang="en-US" dirty="0" smtClean="0"/>
                  <a:t>はそれぞれ金属、サンプルの誘電率を表しています。エバネッセント波と表面プラズモンの波数が一致した時、入射光のエネルギー</a:t>
                </a:r>
                <a:r>
                  <a:rPr kumimoji="1" lang="ja-JP" altLang="en-US" dirty="0" smtClean="0"/>
                  <a:t>は表面プラズモン共鳴の発生</a:t>
                </a:r>
                <a:r>
                  <a:rPr kumimoji="1" lang="ja-JP" altLang="en-US" dirty="0" smtClean="0"/>
                  <a:t>に吸収され反射光のエネルギーが減少します。その反射光の強度スペクトルを測定すること</a:t>
                </a:r>
                <a:r>
                  <a:rPr kumimoji="1" lang="ja-JP" altLang="en-US" dirty="0" smtClean="0"/>
                  <a:t>で表面プラズモン共鳴が</a:t>
                </a:r>
                <a:r>
                  <a:rPr kumimoji="1" lang="ja-JP" altLang="en-US" dirty="0" smtClean="0"/>
                  <a:t>発生</a:t>
                </a:r>
                <a:r>
                  <a:rPr kumimoji="1" lang="ja-JP" altLang="en-US" dirty="0" smtClean="0"/>
                  <a:t>した光の波長</a:t>
                </a:r>
                <a:r>
                  <a:rPr kumimoji="1" lang="ja-JP" altLang="en-US" dirty="0" smtClean="0"/>
                  <a:t>が求められるのでその共鳴波長とこの式からサンプルの屈折率を求めることが出来ます</a:t>
                </a:r>
                <a:r>
                  <a:rPr kumimoji="1" lang="ja-JP" altLang="en-US" dirty="0" smtClean="0"/>
                  <a:t>。</a:t>
                </a:r>
                <a:endParaRPr kumimoji="1" lang="en-US" altLang="ja-JP" dirty="0" smtClean="0"/>
              </a:p>
              <a:p>
                <a:endParaRPr kumimoji="1" lang="en-US" altLang="ja-JP" dirty="0" smtClean="0"/>
              </a:p>
              <a:p>
                <a:r>
                  <a:rPr kumimoji="1" lang="ja-JP" altLang="en-US" dirty="0" smtClean="0"/>
                  <a:t>金属のように自由電荷がある場合は表面電荷の集団振動（表面プラズモン）が存在できるが表面プラズモンと電磁波が結合して周波数</a:t>
                </a:r>
                <a:r>
                  <a:rPr kumimoji="1" lang="en-US" altLang="ja-JP" dirty="0" smtClean="0"/>
                  <a:t>ω</a:t>
                </a:r>
                <a:r>
                  <a:rPr kumimoji="1" lang="ja-JP" altLang="en-US" dirty="0" smtClean="0"/>
                  <a:t>で固有振動する系（表面プラズモンポラリトン）が作れる。</a:t>
                </a:r>
                <a:endParaRPr kumimoji="1" lang="en-US" altLang="ja-JP" dirty="0" smtClean="0"/>
              </a:p>
              <a:p>
                <a:r>
                  <a:rPr kumimoji="1" lang="en-US" altLang="ja-JP" dirty="0" smtClean="0"/>
                  <a:t>ω</a:t>
                </a:r>
                <a:r>
                  <a:rPr kumimoji="1" lang="ja-JP" altLang="en-US" dirty="0" smtClean="0"/>
                  <a:t>は表面プラズモンの振動数（周波数）</a:t>
                </a:r>
                <a:endParaRPr kumimoji="1" lang="en-US" altLang="ja-JP" dirty="0" smtClean="0"/>
              </a:p>
              <a:p>
                <a:r>
                  <a:rPr kumimoji="1" lang="ja-JP" altLang="en-US" sz="1200" b="0" i="0" u="none" strike="noStrike" kern="1200" baseline="0" dirty="0" smtClean="0">
                    <a:solidFill>
                      <a:schemeClr val="tx1"/>
                    </a:solidFill>
                    <a:latin typeface="+mn-lt"/>
                    <a:ea typeface="+mn-ea"/>
                    <a:cs typeface="+mn-cs"/>
                  </a:rPr>
                  <a:t>表面電荷振動と電磁波とが結合した振動の量子が表面プラズモン・ポラリトン</a:t>
                </a:r>
                <a:endParaRPr kumimoji="1" lang="en-US" altLang="ja-JP" dirty="0" smtClean="0"/>
              </a:p>
              <a:p>
                <a:endParaRPr kumimoji="1" lang="en-US" altLang="ja-JP" dirty="0" smtClean="0"/>
              </a:p>
              <a:p>
                <a:r>
                  <a:rPr kumimoji="1" lang="ja-JP" altLang="en-US" dirty="0" smtClean="0"/>
                  <a:t>波数は波長の逆数</a:t>
                </a:r>
                <a:r>
                  <a:rPr kumimoji="1" lang="en-US" altLang="ja-JP" dirty="0" smtClean="0"/>
                  <a:t>k=</a:t>
                </a:r>
                <a:r>
                  <a:rPr kumimoji="1" lang="en-US" altLang="ja-JP" b="0" i="0" smtClean="0">
                    <a:latin typeface="Cambria Math"/>
                  </a:rPr>
                  <a:t>1/𝜆</a:t>
                </a:r>
                <a:endParaRPr kumimoji="1" lang="ja-JP" altLang="en-US" dirty="0"/>
              </a:p>
            </p:txBody>
          </p:sp>
        </mc:Fallback>
      </mc:AlternateContent>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3</a:t>
            </a:fld>
            <a:endParaRPr kumimoji="1" lang="ja-JP" altLang="en-US"/>
          </a:p>
        </p:txBody>
      </p:sp>
    </p:spTree>
    <p:extLst>
      <p:ext uri="{BB962C8B-B14F-4D97-AF65-F5344CB8AC3E}">
        <p14:creationId xmlns:p14="http://schemas.microsoft.com/office/powerpoint/2010/main" val="11887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endParaRPr kumimoji="1" lang="en-US" altLang="ja-JP" sz="1200" b="0" dirty="0" smtClean="0"/>
              </a:p>
            </p:txBody>
          </p:sp>
        </mc:Choice>
        <mc:Fallback xmlns="">
          <p:sp>
            <p:nvSpPr>
              <p:cNvPr id="3" name="ノート プレースホルダー 2"/>
              <p:cNvSpPr>
                <a:spLocks noGrp="1"/>
              </p:cNvSpPr>
              <p:nvPr>
                <p:ph type="body" idx="1"/>
              </p:nvPr>
            </p:nvSpPr>
            <p:spPr/>
            <p:txBody>
              <a:bodyPr/>
              <a:lstStyle/>
              <a:p>
                <a:r>
                  <a:rPr kumimoji="1" lang="ja-JP" altLang="en-US" dirty="0" smtClean="0"/>
                  <a:t>光ファイバー型</a:t>
                </a:r>
                <a:r>
                  <a:rPr kumimoji="1" lang="en-US" altLang="ja-JP" dirty="0" smtClean="0"/>
                  <a:t>SPR</a:t>
                </a:r>
                <a:r>
                  <a:rPr kumimoji="1" lang="ja-JP" altLang="en-US" dirty="0" smtClean="0"/>
                  <a:t>センサーの利点としては光の</a:t>
                </a:r>
                <a:r>
                  <a:rPr lang="ja-JP" altLang="en-US" sz="1200" b="0" dirty="0" smtClean="0"/>
                  <a:t>伝搬光路～</a:t>
                </a:r>
                <a:endParaRPr lang="en-US" altLang="ja-JP" sz="1200" b="0" dirty="0" smtClean="0"/>
              </a:p>
              <a:p>
                <a:r>
                  <a:rPr lang="ja-JP" altLang="en-US" sz="1200" b="0" dirty="0" smtClean="0"/>
                  <a:t>ということの三点が挙げられます</a:t>
                </a:r>
                <a:endParaRPr lang="en-US" altLang="ja-JP" sz="1200" b="0" dirty="0" smtClean="0"/>
              </a:p>
              <a:p>
                <a:r>
                  <a:rPr kumimoji="1" lang="ja-JP" altLang="en-US" b="0" dirty="0" smtClean="0"/>
                  <a:t>ただし新型インフルエンザ等の新種のウィルスを検知するためにはさらなる分解能が必要と言われています。ちなみに従来法の分解能は</a:t>
                </a:r>
                <a:r>
                  <a:rPr lang="en-US" altLang="ja-JP" sz="1200" b="0" i="0" smtClean="0">
                    <a:latin typeface="Cambria Math"/>
                  </a:rPr>
                  <a:t>〖</a:t>
                </a:r>
                <a:r>
                  <a:rPr lang="en-US" altLang="ja-JP" sz="1200" b="0" i="0" smtClean="0">
                    <a:latin typeface="Cambria Math"/>
                  </a:rPr>
                  <a:t>10</a:t>
                </a:r>
                <a:r>
                  <a:rPr lang="en-US" altLang="ja-JP" sz="1200" b="0" i="0" smtClean="0">
                    <a:latin typeface="Cambria Math"/>
                  </a:rPr>
                  <a:t>〗^(</a:t>
                </a:r>
                <a:r>
                  <a:rPr lang="en-US" altLang="ja-JP" sz="1200" b="0" i="0" smtClean="0">
                    <a:latin typeface="Cambria Math"/>
                  </a:rPr>
                  <a:t>−5</a:t>
                </a:r>
                <a:r>
                  <a:rPr lang="en-US" altLang="ja-JP" sz="1200" b="0" i="0" smtClean="0">
                    <a:latin typeface="Cambria Math"/>
                  </a:rPr>
                  <a:t>)</a:t>
                </a:r>
                <a:r>
                  <a:rPr kumimoji="1" lang="ja-JP" altLang="en-US" sz="1200" b="0" dirty="0" smtClean="0"/>
                  <a:t>程度となっています</a:t>
                </a:r>
                <a:endParaRPr kumimoji="1" lang="en-US" altLang="ja-JP" sz="1200" b="0" dirty="0" smtClean="0"/>
              </a:p>
              <a:p>
                <a:r>
                  <a:rPr kumimoji="1" lang="ja-JP" altLang="en-US" sz="1200" b="0" dirty="0" smtClean="0"/>
                  <a:t>また実用化のためにダイナミックレンジをより拡張するといった課題もあります。</a:t>
                </a:r>
                <a:endParaRPr kumimoji="1" lang="en-US" altLang="ja-JP" sz="1200" b="0" dirty="0" smtClean="0"/>
              </a:p>
              <a:p>
                <a:endParaRPr kumimoji="1" lang="en-US" altLang="ja-JP" sz="1200" b="0" dirty="0" smtClean="0"/>
              </a:p>
              <a:p>
                <a:r>
                  <a:rPr kumimoji="1" lang="ja-JP" altLang="en-US" sz="1200" b="0" dirty="0" smtClean="0"/>
                  <a:t>そこで本研究ではサンプルの屈折率変化を周波数領域で見ることで分解能の向上、ダイナミックレンジの拡張を実現するための実験を行います。</a:t>
                </a:r>
                <a:endParaRPr kumimoji="1" lang="en-US" altLang="ja-JP" sz="1200" b="0" dirty="0" smtClean="0"/>
              </a:p>
            </p:txBody>
          </p:sp>
        </mc:Fallback>
      </mc:AlternateContent>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4</a:t>
            </a:fld>
            <a:endParaRPr kumimoji="1" lang="ja-JP" altLang="en-US"/>
          </a:p>
        </p:txBody>
      </p:sp>
    </p:spTree>
    <p:extLst>
      <p:ext uri="{BB962C8B-B14F-4D97-AF65-F5344CB8AC3E}">
        <p14:creationId xmlns:p14="http://schemas.microsoft.com/office/powerpoint/2010/main" val="1257059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5</a:t>
            </a:fld>
            <a:endParaRPr kumimoji="1" lang="ja-JP" altLang="en-US"/>
          </a:p>
        </p:txBody>
      </p:sp>
    </p:spTree>
    <p:extLst>
      <p:ext uri="{BB962C8B-B14F-4D97-AF65-F5344CB8AC3E}">
        <p14:creationId xmlns:p14="http://schemas.microsoft.com/office/powerpoint/2010/main" val="9822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6</a:t>
            </a:fld>
            <a:endParaRPr kumimoji="1" lang="ja-JP" altLang="en-US"/>
          </a:p>
        </p:txBody>
      </p:sp>
    </p:spTree>
    <p:extLst>
      <p:ext uri="{BB962C8B-B14F-4D97-AF65-F5344CB8AC3E}">
        <p14:creationId xmlns:p14="http://schemas.microsoft.com/office/powerpoint/2010/main" val="272446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7</a:t>
            </a:fld>
            <a:endParaRPr kumimoji="1" lang="ja-JP" altLang="en-US"/>
          </a:p>
        </p:txBody>
      </p:sp>
    </p:spTree>
    <p:extLst>
      <p:ext uri="{BB962C8B-B14F-4D97-AF65-F5344CB8AC3E}">
        <p14:creationId xmlns:p14="http://schemas.microsoft.com/office/powerpoint/2010/main" val="203047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8</a:t>
            </a:fld>
            <a:endParaRPr kumimoji="1" lang="ja-JP" altLang="en-US"/>
          </a:p>
        </p:txBody>
      </p:sp>
    </p:spTree>
    <p:extLst>
      <p:ext uri="{BB962C8B-B14F-4D97-AF65-F5344CB8AC3E}">
        <p14:creationId xmlns:p14="http://schemas.microsoft.com/office/powerpoint/2010/main" val="334440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922F9865-A6DD-423D-BD6D-024D2D60EA60}" type="slidenum">
              <a:rPr kumimoji="1" lang="ja-JP" altLang="en-US" smtClean="0"/>
              <a:t>9</a:t>
            </a:fld>
            <a:endParaRPr kumimoji="1" lang="ja-JP" altLang="en-US"/>
          </a:p>
        </p:txBody>
      </p:sp>
    </p:spTree>
    <p:extLst>
      <p:ext uri="{BB962C8B-B14F-4D97-AF65-F5344CB8AC3E}">
        <p14:creationId xmlns:p14="http://schemas.microsoft.com/office/powerpoint/2010/main" val="136107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78AEF48D-AEE9-EA4C-B8EA-5DF7E9630328}" type="slidenum">
              <a:rPr lang="en-US" altLang="ja-JP"/>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B1D69999-0293-2A49-A8B6-CEC7BDB09A26}" type="slidenum">
              <a:rPr lang="en-US" altLang="ja-JP"/>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0"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24B62B53-F176-C845-835E-5C6710E987DC}" type="slidenum">
              <a:rPr lang="en-US" altLang="ja-JP"/>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3A2109B5-A92A-1444-A4C6-C79D4EFD3AEA}"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D366A1D9-7AED-EB42-BC41-C7F36AB2122E}"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smtClean="0"/>
            </a:lvl1pPr>
          </a:lstStyle>
          <a:p>
            <a:fld id="{0D787E38-693A-6743-8DAB-B75ACEEB0608}" type="slidenum">
              <a:rPr lang="en-US" altLang="ja-JP"/>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A4370BEB-AF22-0A45-B438-75B028E4A28F}" type="slidenum">
              <a:rPr lang="en-US" altLang="ja-JP"/>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smtClean="0"/>
            </a:lvl1pPr>
          </a:lstStyle>
          <a:p>
            <a:fld id="{55589BB8-1DF4-D04C-A52F-987061ADF210}" type="slidenum">
              <a:rPr lang="en-US" altLang="ja-JP"/>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smtClean="0"/>
            </a:lvl1pPr>
          </a:lstStyle>
          <a:p>
            <a:fld id="{E9A106F0-3CB3-8B40-8B96-B95372B3FF8B}" type="slidenum">
              <a:rPr lang="en-US" altLang="ja-JP"/>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smtClean="0"/>
            </a:lvl1pPr>
          </a:lstStyle>
          <a:p>
            <a:fld id="{16473CA8-F4FF-8B4A-8631-07BFAC0C8047}" type="slidenum">
              <a:rPr lang="en-US" altLang="ja-JP"/>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6AE63AA4-4445-B54F-88F2-0B67D87A70B6}" type="slidenum">
              <a:rPr lang="en-US" altLang="ja-JP"/>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smtClean="0"/>
            </a:lvl1pPr>
          </a:lstStyle>
          <a:p>
            <a:fld id="{23A83B26-092C-0949-9333-9CC7E4599059}" type="slidenum">
              <a:rPr lang="en-US" altLang="ja-JP"/>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endParaRPr lang="en-US" altLang="ja-JP"/>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lang="en-US" altLang="ja-JP"/>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E08E014E-CFBD-7D48-8759-1008BF7E64F7}" type="slidenum">
              <a:rPr lang="en-US" altLang="ja-JP"/>
              <a:pPr/>
              <a:t>‹#›</a:t>
            </a:fld>
            <a:endParaRPr lang="en-US" altLang="ja-JP"/>
          </a:p>
        </p:txBody>
      </p:sp>
      <p:sp>
        <p:nvSpPr>
          <p:cNvPr id="95" name="Rectangle 7"/>
          <p:cNvSpPr>
            <a:spLocks noChangeArrowheads="1"/>
          </p:cNvSpPr>
          <p:nvPr/>
        </p:nvSpPr>
        <p:spPr bwMode="auto">
          <a:xfrm>
            <a:off x="0" y="381000"/>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0"/>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8.emf"/><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0512" y="1250504"/>
            <a:ext cx="8712968" cy="2123658"/>
          </a:xfrm>
          <a:prstGeom prst="rect">
            <a:avLst/>
          </a:prstGeom>
          <a:noFill/>
        </p:spPr>
        <p:txBody>
          <a:bodyPr wrap="square" rtlCol="0">
            <a:spAutoFit/>
          </a:bodyPr>
          <a:lstStyle/>
          <a:p>
            <a:pPr algn="ctr"/>
            <a:r>
              <a:rPr kumimoji="1" lang="ja-JP" altLang="en-US" sz="4400" dirty="0" smtClean="0"/>
              <a:t>光コム共振器を用いたファイバー</a:t>
            </a:r>
            <a:r>
              <a:rPr kumimoji="1" lang="en-US" altLang="ja-JP" sz="4400" dirty="0" smtClean="0"/>
              <a:t>SPR</a:t>
            </a:r>
            <a:r>
              <a:rPr kumimoji="1" lang="ja-JP" altLang="en-US" sz="4400" dirty="0" smtClean="0"/>
              <a:t>センサーに関する基礎研究</a:t>
            </a:r>
            <a:endParaRPr kumimoji="1" lang="en-US" altLang="ja-JP" sz="4400" dirty="0" smtClean="0"/>
          </a:p>
          <a:p>
            <a:pPr algn="ctr"/>
            <a:r>
              <a:rPr kumimoji="1" lang="ja-JP" altLang="en-US" sz="4400" dirty="0" smtClean="0"/>
              <a:t>～ファイバー光コムの製作～</a:t>
            </a:r>
            <a:endParaRPr kumimoji="1" lang="ja-JP" altLang="en-US" sz="4400" dirty="0"/>
          </a:p>
        </p:txBody>
      </p:sp>
      <p:sp>
        <p:nvSpPr>
          <p:cNvPr id="5" name="テキスト ボックス 4"/>
          <p:cNvSpPr txBox="1"/>
          <p:nvPr/>
        </p:nvSpPr>
        <p:spPr>
          <a:xfrm>
            <a:off x="1712640" y="4997152"/>
            <a:ext cx="6408712" cy="646331"/>
          </a:xfrm>
          <a:prstGeom prst="rect">
            <a:avLst/>
          </a:prstGeom>
          <a:noFill/>
        </p:spPr>
        <p:txBody>
          <a:bodyPr wrap="square" rtlCol="0">
            <a:spAutoFit/>
          </a:bodyPr>
          <a:lstStyle/>
          <a:p>
            <a:pPr algn="ctr"/>
            <a:r>
              <a:rPr kumimoji="1" lang="ja-JP" altLang="en-US" sz="3600" dirty="0" smtClean="0"/>
              <a:t>安井研究室　永井　洸丞</a:t>
            </a:r>
            <a:endParaRPr kumimoji="1" lang="ja-JP" altLang="en-US" sz="3600" dirty="0"/>
          </a:p>
        </p:txBody>
      </p:sp>
    </p:spTree>
    <p:extLst>
      <p:ext uri="{BB962C8B-B14F-4D97-AF65-F5344CB8AC3E}">
        <p14:creationId xmlns:p14="http://schemas.microsoft.com/office/powerpoint/2010/main" val="27593185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4290" y="836792"/>
            <a:ext cx="8928992" cy="1077218"/>
          </a:xfrm>
          <a:prstGeom prst="rect">
            <a:avLst/>
          </a:prstGeom>
          <a:noFill/>
        </p:spPr>
        <p:txBody>
          <a:bodyPr wrap="square" rtlCol="0">
            <a:spAutoFit/>
          </a:bodyPr>
          <a:lstStyle/>
          <a:p>
            <a:r>
              <a:rPr kumimoji="1" lang="ja-JP" altLang="en-US" sz="3200" b="1" dirty="0" smtClean="0">
                <a:solidFill>
                  <a:srgbClr val="FF0000"/>
                </a:solidFill>
              </a:rPr>
              <a:t>共振器の分散値とモード同期時の光スペクトルの関係</a:t>
            </a:r>
            <a:endParaRPr kumimoji="1" lang="ja-JP" altLang="en-US" sz="3200" b="1" dirty="0">
              <a:solidFill>
                <a:srgbClr val="FF0000"/>
              </a:solidFill>
            </a:endParaRPr>
          </a:p>
        </p:txBody>
      </p:sp>
      <p:sp>
        <p:nvSpPr>
          <p:cNvPr id="3" name="テキスト ボックス 2"/>
          <p:cNvSpPr txBox="1"/>
          <p:nvPr/>
        </p:nvSpPr>
        <p:spPr>
          <a:xfrm>
            <a:off x="5601073" y="3579840"/>
            <a:ext cx="4274672" cy="3108543"/>
          </a:xfrm>
          <a:prstGeom prst="rect">
            <a:avLst/>
          </a:prstGeom>
          <a:noFill/>
        </p:spPr>
        <p:txBody>
          <a:bodyPr wrap="square" rtlCol="0">
            <a:spAutoFit/>
          </a:bodyPr>
          <a:lstStyle/>
          <a:p>
            <a:r>
              <a:rPr kumimoji="1" lang="en-US" altLang="ja-JP" sz="2800" dirty="0" smtClean="0"/>
              <a:t>SMF</a:t>
            </a:r>
            <a:r>
              <a:rPr kumimoji="1" lang="ja-JP" altLang="en-US" sz="2800" b="1" dirty="0" smtClean="0"/>
              <a:t>が</a:t>
            </a:r>
            <a:r>
              <a:rPr kumimoji="1" lang="en-US" altLang="ja-JP" sz="2800" dirty="0" smtClean="0"/>
              <a:t>300cm</a:t>
            </a:r>
            <a:r>
              <a:rPr kumimoji="1" lang="ja-JP" altLang="en-US" sz="2800" dirty="0" err="1" smtClean="0"/>
              <a:t>、</a:t>
            </a:r>
            <a:r>
              <a:rPr kumimoji="1" lang="en-US" altLang="ja-JP" sz="2800" dirty="0" smtClean="0"/>
              <a:t>EDF</a:t>
            </a:r>
            <a:r>
              <a:rPr kumimoji="1" lang="ja-JP" altLang="en-US" sz="2800" dirty="0" smtClean="0"/>
              <a:t>が</a:t>
            </a:r>
            <a:r>
              <a:rPr kumimoji="1" lang="en-US" altLang="ja-JP" sz="2800" dirty="0" smtClean="0"/>
              <a:t>160cm</a:t>
            </a:r>
            <a:r>
              <a:rPr kumimoji="1" lang="ja-JP" altLang="en-US" sz="2800" b="1" dirty="0" smtClean="0"/>
              <a:t>の共振器を製作し、</a:t>
            </a:r>
            <a:r>
              <a:rPr kumimoji="1" lang="en-US" altLang="ja-JP" sz="2800" b="1" dirty="0" smtClean="0"/>
              <a:t>SMF</a:t>
            </a:r>
            <a:r>
              <a:rPr kumimoji="1" lang="ja-JP" altLang="en-US" sz="2800" b="1" dirty="0" smtClean="0"/>
              <a:t>の長さをカットしていった時に、モード同期時の光スペクトルがどのように変化するかを調べる</a:t>
            </a:r>
            <a:endParaRPr kumimoji="1" lang="ja-JP" altLang="en-US" sz="2800" b="1" dirty="0"/>
          </a:p>
        </p:txBody>
      </p:sp>
      <p:sp>
        <p:nvSpPr>
          <p:cNvPr id="4" name="テキスト ボックス 3"/>
          <p:cNvSpPr txBox="1"/>
          <p:nvPr/>
        </p:nvSpPr>
        <p:spPr>
          <a:xfrm>
            <a:off x="5243327" y="1424292"/>
            <a:ext cx="4990163" cy="1384995"/>
          </a:xfrm>
          <a:prstGeom prst="rect">
            <a:avLst/>
          </a:prstGeom>
          <a:noFill/>
        </p:spPr>
        <p:txBody>
          <a:bodyPr wrap="square" rtlCol="0">
            <a:spAutoFit/>
          </a:bodyPr>
          <a:lstStyle/>
          <a:p>
            <a:r>
              <a:rPr kumimoji="1" lang="ja-JP" altLang="en-US" sz="2800" b="1" dirty="0" smtClean="0">
                <a:solidFill>
                  <a:srgbClr val="0070C0"/>
                </a:solidFill>
              </a:rPr>
              <a:t>共振器の分散値</a:t>
            </a:r>
            <a:endParaRPr kumimoji="1" lang="en-US" altLang="ja-JP" sz="2800" b="1" dirty="0" smtClean="0">
              <a:solidFill>
                <a:srgbClr val="0070C0"/>
              </a:solidFill>
            </a:endParaRPr>
          </a:p>
          <a:p>
            <a:r>
              <a:rPr lang="ja-JP" altLang="en-US" sz="2800" b="1" dirty="0" smtClean="0"/>
              <a:t>＝</a:t>
            </a:r>
            <a:r>
              <a:rPr lang="en-US" altLang="ja-JP" sz="2800" b="1" dirty="0" smtClean="0"/>
              <a:t>SMF</a:t>
            </a:r>
            <a:r>
              <a:rPr lang="ja-JP" altLang="en-US" sz="2800" b="1" dirty="0" smtClean="0"/>
              <a:t>（ｼﾝｸﾞﾙﾓｰﾄﾞﾌｧｲﾊﾞｰ）の分散値＋</a:t>
            </a:r>
            <a:r>
              <a:rPr lang="en-US" altLang="ja-JP" sz="2800" b="1" dirty="0" smtClean="0"/>
              <a:t>EDF</a:t>
            </a:r>
            <a:r>
              <a:rPr lang="ja-JP" altLang="en-US" sz="2800" b="1" dirty="0" smtClean="0"/>
              <a:t>の分散値</a:t>
            </a:r>
            <a:endParaRPr kumimoji="1" lang="ja-JP" altLang="en-US" sz="2800" b="1" dirty="0"/>
          </a:p>
        </p:txBody>
      </p:sp>
      <p:sp>
        <p:nvSpPr>
          <p:cNvPr id="5" name="下矢印 4"/>
          <p:cNvSpPr/>
          <p:nvPr/>
        </p:nvSpPr>
        <p:spPr bwMode="auto">
          <a:xfrm>
            <a:off x="6765835" y="2780928"/>
            <a:ext cx="1296144" cy="798912"/>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844823"/>
            <a:ext cx="5745086" cy="484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7203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0276" y="916059"/>
            <a:ext cx="8913440" cy="646331"/>
          </a:xfrm>
          <a:prstGeom prst="rect">
            <a:avLst/>
          </a:prstGeom>
        </p:spPr>
        <p:txBody>
          <a:bodyPr wrap="square">
            <a:spAutoFit/>
          </a:bodyPr>
          <a:lstStyle/>
          <a:p>
            <a:r>
              <a:rPr lang="ja-JP" altLang="en-US" sz="3600" dirty="0">
                <a:solidFill>
                  <a:srgbClr val="FF0000"/>
                </a:solidFill>
              </a:rPr>
              <a:t>共振器</a:t>
            </a:r>
            <a:r>
              <a:rPr lang="ja-JP" altLang="en-US" sz="3600" dirty="0" smtClean="0">
                <a:solidFill>
                  <a:srgbClr val="FF0000"/>
                </a:solidFill>
              </a:rPr>
              <a:t>のトータル分散値の推定方法</a:t>
            </a:r>
            <a:endParaRPr lang="ja-JP" altLang="en-US" sz="3600" dirty="0">
              <a:solidFill>
                <a:srgbClr val="FF0000"/>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4726996" y="1437253"/>
                <a:ext cx="5688632" cy="1338443"/>
              </a:xfrm>
              <a:prstGeom prst="rect">
                <a:avLst/>
              </a:prstGeom>
              <a:noFill/>
            </p:spPr>
            <p:txBody>
              <a:bodyPr wrap="square" rtlCol="0">
                <a:spAutoFit/>
              </a:bodyPr>
              <a:lstStyle/>
              <a:p>
                <a:pPr>
                  <a:lnSpc>
                    <a:spcPct val="200000"/>
                  </a:lnSpc>
                </a:pPr>
                <a:r>
                  <a:rPr kumimoji="1" lang="en-US" altLang="ja-JP" sz="2200" dirty="0" smtClean="0"/>
                  <a:t>SMF</a:t>
                </a:r>
                <a:r>
                  <a:rPr kumimoji="1" lang="ja-JP" altLang="en-US" sz="2200" b="1" dirty="0" smtClean="0"/>
                  <a:t>の分散値</a:t>
                </a:r>
                <a14:m>
                  <m:oMath xmlns:m="http://schemas.openxmlformats.org/officeDocument/2006/math">
                    <m:sSub>
                      <m:sSubPr>
                        <m:ctrlPr>
                          <a:rPr kumimoji="1" lang="en-US" altLang="ja-JP" sz="2200" i="1" smtClean="0">
                            <a:latin typeface="Cambria Math"/>
                          </a:rPr>
                        </m:ctrlPr>
                      </m:sSubPr>
                      <m:e>
                        <m:r>
                          <a:rPr kumimoji="1" lang="en-US" altLang="ja-JP" sz="2200" b="0" i="1" smtClean="0">
                            <a:latin typeface="Cambria Math"/>
                          </a:rPr>
                          <m:t>𝛽</m:t>
                        </m:r>
                      </m:e>
                      <m:sub>
                        <m:r>
                          <a:rPr kumimoji="1" lang="en-US" altLang="ja-JP" sz="2200" b="0" i="1" smtClean="0">
                            <a:latin typeface="Cambria Math"/>
                          </a:rPr>
                          <m:t>𝑆𝑀𝐹</m:t>
                        </m:r>
                      </m:sub>
                    </m:sSub>
                    <m:r>
                      <a:rPr kumimoji="1" lang="ja-JP" altLang="en-US" sz="2200" b="0" i="1" smtClean="0">
                        <a:latin typeface="Cambria Math"/>
                      </a:rPr>
                      <m:t>＝</m:t>
                    </m:r>
                  </m:oMath>
                </a14:m>
                <a:r>
                  <a:rPr kumimoji="1" lang="ja-JP" altLang="en-US" sz="2200" dirty="0" smtClean="0"/>
                  <a:t>－</a:t>
                </a:r>
                <a:r>
                  <a:rPr kumimoji="1" lang="en-US" altLang="ja-JP" sz="2200" dirty="0" smtClean="0"/>
                  <a:t>0.02286[</a:t>
                </a:r>
                <a14:m>
                  <m:oMath xmlns:m="http://schemas.openxmlformats.org/officeDocument/2006/math">
                    <m:sSup>
                      <m:sSupPr>
                        <m:ctrlPr>
                          <a:rPr kumimoji="1" lang="en-US" altLang="ja-JP" sz="2200" i="1" smtClean="0">
                            <a:latin typeface="Cambria Math"/>
                          </a:rPr>
                        </m:ctrlPr>
                      </m:sSupPr>
                      <m:e>
                        <m:r>
                          <a:rPr kumimoji="1" lang="en-US" altLang="ja-JP" sz="2200" b="0" i="1" smtClean="0">
                            <a:latin typeface="Cambria Math"/>
                          </a:rPr>
                          <m:t>𝑝𝑠</m:t>
                        </m:r>
                      </m:e>
                      <m:sup>
                        <m:r>
                          <a:rPr kumimoji="1" lang="en-US" altLang="ja-JP" sz="2200" b="0" i="1" smtClean="0">
                            <a:latin typeface="Cambria Math"/>
                          </a:rPr>
                          <m:t>2</m:t>
                        </m:r>
                      </m:sup>
                    </m:sSup>
                  </m:oMath>
                </a14:m>
                <a:r>
                  <a:rPr kumimoji="1" lang="en-US" altLang="ja-JP" sz="2200" dirty="0" smtClean="0"/>
                  <a:t>/m]</a:t>
                </a:r>
              </a:p>
              <a:p>
                <a:pPr>
                  <a:lnSpc>
                    <a:spcPct val="200000"/>
                  </a:lnSpc>
                </a:pPr>
                <a:r>
                  <a:rPr lang="en-US" altLang="ja-JP" sz="2200" dirty="0" smtClean="0"/>
                  <a:t>EDF</a:t>
                </a:r>
                <a:r>
                  <a:rPr lang="ja-JP" altLang="en-US" sz="2200" b="1" dirty="0" smtClean="0"/>
                  <a:t>の分散値</a:t>
                </a:r>
                <a14:m>
                  <m:oMath xmlns:m="http://schemas.openxmlformats.org/officeDocument/2006/math">
                    <m:sSub>
                      <m:sSubPr>
                        <m:ctrlPr>
                          <a:rPr lang="en-US" altLang="ja-JP" sz="2200" i="1" smtClean="0">
                            <a:latin typeface="Cambria Math"/>
                          </a:rPr>
                        </m:ctrlPr>
                      </m:sSubPr>
                      <m:e>
                        <m:r>
                          <a:rPr lang="en-US" altLang="ja-JP" sz="2200" b="0" i="1" smtClean="0">
                            <a:latin typeface="Cambria Math"/>
                          </a:rPr>
                          <m:t>𝛽</m:t>
                        </m:r>
                      </m:e>
                      <m:sub>
                        <m:r>
                          <a:rPr lang="en-US" altLang="ja-JP" sz="2200" b="0" i="1" smtClean="0">
                            <a:latin typeface="Cambria Math"/>
                          </a:rPr>
                          <m:t>𝐸𝐷𝐹</m:t>
                        </m:r>
                      </m:sub>
                    </m:sSub>
                  </m:oMath>
                </a14:m>
                <a:r>
                  <a:rPr kumimoji="1" lang="ja-JP" altLang="en-US" sz="2200" dirty="0" smtClean="0"/>
                  <a:t>＝</a:t>
                </a:r>
                <a:r>
                  <a:rPr kumimoji="1" lang="en-US" altLang="ja-JP" sz="2200" dirty="0" smtClean="0"/>
                  <a:t>0.01366[</a:t>
                </a:r>
                <a14:m>
                  <m:oMath xmlns:m="http://schemas.openxmlformats.org/officeDocument/2006/math">
                    <m:sSup>
                      <m:sSupPr>
                        <m:ctrlPr>
                          <a:rPr kumimoji="1" lang="en-US" altLang="ja-JP" sz="2200" i="1" smtClean="0">
                            <a:latin typeface="Cambria Math"/>
                          </a:rPr>
                        </m:ctrlPr>
                      </m:sSupPr>
                      <m:e>
                        <m:r>
                          <a:rPr kumimoji="1" lang="en-US" altLang="ja-JP" sz="2200" b="0" i="1" smtClean="0">
                            <a:latin typeface="Cambria Math"/>
                          </a:rPr>
                          <m:t>𝑝𝑠</m:t>
                        </m:r>
                      </m:e>
                      <m:sup>
                        <m:r>
                          <a:rPr kumimoji="1" lang="en-US" altLang="ja-JP" sz="2200" b="0" i="1" smtClean="0">
                            <a:latin typeface="Cambria Math"/>
                          </a:rPr>
                          <m:t>2</m:t>
                        </m:r>
                      </m:sup>
                    </m:sSup>
                    <m:r>
                      <a:rPr kumimoji="1" lang="en-US" altLang="ja-JP" sz="2200" b="0" i="1" smtClean="0">
                        <a:latin typeface="Cambria Math"/>
                      </a:rPr>
                      <m:t>/</m:t>
                    </m:r>
                    <m:r>
                      <a:rPr kumimoji="1" lang="en-US" altLang="ja-JP" sz="2200" b="0" i="1" smtClean="0">
                        <a:latin typeface="Cambria Math"/>
                      </a:rPr>
                      <m:t>𝑚</m:t>
                    </m:r>
                  </m:oMath>
                </a14:m>
                <a:r>
                  <a:rPr kumimoji="1" lang="en-US" altLang="ja-JP" sz="2200" dirty="0" smtClean="0"/>
                  <a:t>]</a:t>
                </a:r>
                <a:endParaRPr kumimoji="1" lang="ja-JP" altLang="en-US" sz="2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726996" y="1437253"/>
                <a:ext cx="5688632" cy="1338443"/>
              </a:xfrm>
              <a:prstGeom prst="rect">
                <a:avLst/>
              </a:prstGeom>
              <a:blipFill rotWithShape="1">
                <a:blip r:embed="rId3"/>
                <a:stretch>
                  <a:fillRect l="-1285" b="-91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4726996" y="3140968"/>
                <a:ext cx="5076414" cy="1454244"/>
              </a:xfrm>
              <a:prstGeom prst="rect">
                <a:avLst/>
              </a:prstGeom>
              <a:noFill/>
            </p:spPr>
            <p:txBody>
              <a:bodyPr wrap="square" rtlCol="0">
                <a:spAutoFit/>
              </a:bodyPr>
              <a:lstStyle/>
              <a:p>
                <a:r>
                  <a:rPr kumimoji="1" lang="en-US" altLang="ja-JP" sz="2200" dirty="0" smtClean="0"/>
                  <a:t>SMF 300cm,EDF</a:t>
                </a:r>
                <a:r>
                  <a:rPr lang="ja-JP" altLang="en-US" sz="2200" dirty="0"/>
                  <a:t> </a:t>
                </a:r>
                <a:r>
                  <a:rPr kumimoji="1" lang="en-US" altLang="ja-JP" sz="2200" dirty="0" smtClean="0"/>
                  <a:t>160cm</a:t>
                </a:r>
                <a:r>
                  <a:rPr kumimoji="1" lang="ja-JP" altLang="en-US" sz="2200" b="1" dirty="0" smtClean="0"/>
                  <a:t>の時の共振器の分散値</a:t>
                </a:r>
                <a:endParaRPr kumimoji="1" lang="en-US" altLang="ja-JP" sz="2200" b="1" dirty="0" smtClean="0"/>
              </a:p>
              <a:p>
                <a:r>
                  <a:rPr lang="ja-JP" altLang="en-US" sz="2200" b="1" dirty="0" smtClean="0"/>
                  <a:t>＝－</a:t>
                </a:r>
                <a:r>
                  <a:rPr lang="en-US" altLang="ja-JP" sz="2200" b="1" dirty="0" smtClean="0"/>
                  <a:t>0.02286×(3</a:t>
                </a:r>
                <a:r>
                  <a:rPr lang="en-US" altLang="ja-JP" sz="2200" b="1" u="sng" dirty="0" smtClean="0"/>
                  <a:t>+0.21</a:t>
                </a:r>
                <a:r>
                  <a:rPr lang="en-US" altLang="ja-JP" sz="2200" b="1" dirty="0" smtClean="0"/>
                  <a:t>)</a:t>
                </a:r>
                <a:r>
                  <a:rPr lang="ja-JP" altLang="en-US" sz="2200" b="1" dirty="0" smtClean="0"/>
                  <a:t>＋</a:t>
                </a:r>
                <a:r>
                  <a:rPr lang="en-US" altLang="ja-JP" sz="2200" b="1" dirty="0" smtClean="0"/>
                  <a:t>0.01366×1.6</a:t>
                </a:r>
              </a:p>
              <a:p>
                <a:r>
                  <a:rPr kumimoji="1" lang="ja-JP" altLang="en-US" sz="2200" b="1" dirty="0" smtClean="0"/>
                  <a:t>＝－</a:t>
                </a:r>
                <a:r>
                  <a:rPr kumimoji="1" lang="en-US" altLang="ja-JP" sz="2200" b="1" dirty="0" smtClean="0"/>
                  <a:t>0.0515246[</a:t>
                </a:r>
                <a14:m>
                  <m:oMath xmlns:m="http://schemas.openxmlformats.org/officeDocument/2006/math">
                    <m:sSup>
                      <m:sSupPr>
                        <m:ctrlPr>
                          <a:rPr kumimoji="1" lang="en-US" altLang="ja-JP" sz="2200" b="1" i="1" smtClean="0">
                            <a:latin typeface="Cambria Math"/>
                          </a:rPr>
                        </m:ctrlPr>
                      </m:sSupPr>
                      <m:e>
                        <m:r>
                          <a:rPr kumimoji="1" lang="en-US" altLang="ja-JP" sz="2200" b="1" i="1" smtClean="0">
                            <a:latin typeface="Cambria Math"/>
                          </a:rPr>
                          <m:t>𝒑𝒔</m:t>
                        </m:r>
                      </m:e>
                      <m:sup>
                        <m:r>
                          <a:rPr kumimoji="1" lang="en-US" altLang="ja-JP" sz="2200" b="1" i="1" smtClean="0">
                            <a:latin typeface="Cambria Math"/>
                          </a:rPr>
                          <m:t>𝟐</m:t>
                        </m:r>
                      </m:sup>
                    </m:sSup>
                  </m:oMath>
                </a14:m>
                <a:r>
                  <a:rPr kumimoji="1" lang="en-US" altLang="ja-JP" sz="2200" b="1" dirty="0" smtClean="0"/>
                  <a:t>]</a:t>
                </a:r>
                <a:endParaRPr kumimoji="1" lang="ja-JP" altLang="en-US" sz="22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4726996" y="3140968"/>
                <a:ext cx="5076414" cy="1454244"/>
              </a:xfrm>
              <a:prstGeom prst="rect">
                <a:avLst/>
              </a:prstGeom>
              <a:blipFill rotWithShape="1">
                <a:blip r:embed="rId4"/>
                <a:stretch>
                  <a:fillRect l="-1441" t="-3766" r="-1441" b="-7531"/>
                </a:stretch>
              </a:blipFill>
            </p:spPr>
            <p:txBody>
              <a:bodyPr/>
              <a:lstStyle/>
              <a:p>
                <a:r>
                  <a:rPr lang="ja-JP" altLang="en-US">
                    <a:noFill/>
                  </a:rPr>
                  <a:t> </a:t>
                </a:r>
              </a:p>
            </p:txBody>
          </p:sp>
        </mc:Fallback>
      </mc:AlternateContent>
      <p:sp>
        <p:nvSpPr>
          <p:cNvPr id="8" name="テキスト ボックス 7"/>
          <p:cNvSpPr txBox="1"/>
          <p:nvPr/>
        </p:nvSpPr>
        <p:spPr>
          <a:xfrm>
            <a:off x="5082928" y="5254478"/>
            <a:ext cx="4392488" cy="1200329"/>
          </a:xfrm>
          <a:prstGeom prst="rect">
            <a:avLst/>
          </a:prstGeom>
          <a:noFill/>
        </p:spPr>
        <p:txBody>
          <a:bodyPr wrap="square" rtlCol="0">
            <a:spAutoFit/>
          </a:bodyPr>
          <a:lstStyle/>
          <a:p>
            <a:r>
              <a:rPr kumimoji="1" lang="en-US" altLang="ja-JP" sz="2400" dirty="0" smtClean="0">
                <a:solidFill>
                  <a:srgbClr val="FF0000"/>
                </a:solidFill>
              </a:rPr>
              <a:t>SMF</a:t>
            </a:r>
            <a:r>
              <a:rPr kumimoji="1" lang="ja-JP" altLang="en-US" sz="2400" b="1" dirty="0" smtClean="0">
                <a:solidFill>
                  <a:srgbClr val="FF0000"/>
                </a:solidFill>
              </a:rPr>
              <a:t>をカットしていきその時の分散値と光コムスペクトルを測定する</a:t>
            </a:r>
            <a:endParaRPr kumimoji="1" lang="ja-JP" altLang="en-US" sz="2400" b="1" dirty="0">
              <a:solidFill>
                <a:srgbClr val="FF0000"/>
              </a:solidFill>
            </a:endParaRPr>
          </a:p>
        </p:txBody>
      </p:sp>
      <p:cxnSp>
        <p:nvCxnSpPr>
          <p:cNvPr id="11" name="直線矢印コネクタ 10"/>
          <p:cNvCxnSpPr/>
          <p:nvPr/>
        </p:nvCxnSpPr>
        <p:spPr bwMode="auto">
          <a:xfrm flipH="1" flipV="1">
            <a:off x="5840160" y="4587518"/>
            <a:ext cx="270632" cy="554867"/>
          </a:xfrm>
          <a:prstGeom prst="straightConnector1">
            <a:avLst/>
          </a:prstGeom>
          <a:noFill/>
          <a:ln w="38100" cap="flat" cmpd="sng" algn="ctr">
            <a:solidFill>
              <a:srgbClr val="00B0F0"/>
            </a:solidFill>
            <a:prstDash val="solid"/>
            <a:round/>
            <a:headEnd type="none" w="med" len="med"/>
            <a:tailEnd type="arrow"/>
          </a:ln>
          <a:effectLst/>
        </p:spPr>
      </p:cxnSp>
      <p:sp>
        <p:nvSpPr>
          <p:cNvPr id="12" name="テキスト ボックス 11"/>
          <p:cNvSpPr txBox="1"/>
          <p:nvPr/>
        </p:nvSpPr>
        <p:spPr>
          <a:xfrm>
            <a:off x="6058690" y="4896264"/>
            <a:ext cx="2592288" cy="461665"/>
          </a:xfrm>
          <a:prstGeom prst="rect">
            <a:avLst/>
          </a:prstGeom>
          <a:noFill/>
        </p:spPr>
        <p:txBody>
          <a:bodyPr wrap="square" rtlCol="0">
            <a:spAutoFit/>
          </a:bodyPr>
          <a:lstStyle/>
          <a:p>
            <a:r>
              <a:rPr kumimoji="1" lang="ja-JP" altLang="en-US" sz="2400" b="1" dirty="0" smtClean="0"/>
              <a:t>負の分散</a:t>
            </a:r>
            <a:endParaRPr kumimoji="1" lang="ja-JP" altLang="en-US" sz="2400" b="1" dirty="0"/>
          </a:p>
        </p:txBody>
      </p:sp>
      <p:sp>
        <p:nvSpPr>
          <p:cNvPr id="13" name="下矢印 12"/>
          <p:cNvSpPr/>
          <p:nvPr/>
        </p:nvSpPr>
        <p:spPr bwMode="auto">
          <a:xfrm>
            <a:off x="6825208" y="2760692"/>
            <a:ext cx="1152128" cy="38027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521" y="2106474"/>
            <a:ext cx="4381439" cy="420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bwMode="auto">
          <a:xfrm flipH="1" flipV="1">
            <a:off x="7401272" y="4221088"/>
            <a:ext cx="170040" cy="366430"/>
          </a:xfrm>
          <a:prstGeom prst="straightConnector1">
            <a:avLst/>
          </a:prstGeom>
          <a:noFill/>
          <a:ln w="28575" cap="flat" cmpd="sng" algn="ctr">
            <a:solidFill>
              <a:srgbClr val="FF0000"/>
            </a:solidFill>
            <a:prstDash val="solid"/>
            <a:round/>
            <a:headEnd type="none" w="med" len="med"/>
            <a:tailEnd type="arrow"/>
          </a:ln>
          <a:effectLst/>
        </p:spPr>
      </p:cxnSp>
      <p:sp>
        <p:nvSpPr>
          <p:cNvPr id="5" name="テキスト ボックス 4"/>
          <p:cNvSpPr txBox="1"/>
          <p:nvPr/>
        </p:nvSpPr>
        <p:spPr>
          <a:xfrm>
            <a:off x="7486292" y="4418359"/>
            <a:ext cx="2402138" cy="400110"/>
          </a:xfrm>
          <a:prstGeom prst="rect">
            <a:avLst/>
          </a:prstGeom>
          <a:noFill/>
        </p:spPr>
        <p:txBody>
          <a:bodyPr wrap="square" rtlCol="0">
            <a:spAutoFit/>
          </a:bodyPr>
          <a:lstStyle/>
          <a:p>
            <a:r>
              <a:rPr lang="ja-JP" altLang="en-US" b="1" dirty="0" smtClean="0"/>
              <a:t>カプラ内の</a:t>
            </a:r>
            <a:r>
              <a:rPr lang="en-US" altLang="ja-JP" b="1" dirty="0" smtClean="0"/>
              <a:t>SMF</a:t>
            </a:r>
            <a:r>
              <a:rPr lang="ja-JP" altLang="en-US" b="1" dirty="0" smtClean="0"/>
              <a:t>長</a:t>
            </a:r>
            <a:endParaRPr kumimoji="1" lang="ja-JP" altLang="en-US" b="1" dirty="0"/>
          </a:p>
        </p:txBody>
      </p:sp>
    </p:spTree>
    <p:extLst>
      <p:ext uri="{BB962C8B-B14F-4D97-AF65-F5344CB8AC3E}">
        <p14:creationId xmlns:p14="http://schemas.microsoft.com/office/powerpoint/2010/main" val="30321459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6496" y="836712"/>
            <a:ext cx="8913440" cy="646331"/>
          </a:xfrm>
          <a:prstGeom prst="rect">
            <a:avLst/>
          </a:prstGeom>
        </p:spPr>
        <p:txBody>
          <a:bodyPr wrap="square">
            <a:spAutoFit/>
          </a:bodyPr>
          <a:lstStyle/>
          <a:p>
            <a:r>
              <a:rPr lang="ja-JP" altLang="en-US" sz="3600" b="1" dirty="0">
                <a:solidFill>
                  <a:srgbClr val="FF0000"/>
                </a:solidFill>
              </a:rPr>
              <a:t>共振器の分散値</a:t>
            </a:r>
            <a:r>
              <a:rPr lang="ja-JP" altLang="en-US" sz="3600" b="1" dirty="0" smtClean="0">
                <a:solidFill>
                  <a:srgbClr val="FF0000"/>
                </a:solidFill>
              </a:rPr>
              <a:t>と光コムスペクトル</a:t>
            </a:r>
            <a:r>
              <a:rPr lang="ja-JP" altLang="en-US" sz="3600" b="1" dirty="0">
                <a:solidFill>
                  <a:srgbClr val="FF0000"/>
                </a:solidFill>
              </a:rPr>
              <a:t>の関係</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700808"/>
            <a:ext cx="432048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テキスト ボックス 2"/>
              <p:cNvSpPr txBox="1"/>
              <p:nvPr/>
            </p:nvSpPr>
            <p:spPr>
              <a:xfrm>
                <a:off x="704528" y="5735648"/>
                <a:ext cx="3686503" cy="1022652"/>
              </a:xfrm>
              <a:prstGeom prst="rect">
                <a:avLst/>
              </a:prstGeom>
              <a:noFill/>
            </p:spPr>
            <p:txBody>
              <a:bodyPr wrap="square" rtlCol="0">
                <a:spAutoFit/>
              </a:bodyPr>
              <a:lstStyle/>
              <a:p>
                <a:pPr algn="ctr"/>
                <a:r>
                  <a:rPr kumimoji="1" lang="en-US" altLang="ja-JP" b="1" dirty="0" smtClean="0"/>
                  <a:t>SMF 300cm</a:t>
                </a:r>
                <a:r>
                  <a:rPr kumimoji="1" lang="ja-JP" altLang="en-US" b="1" dirty="0" smtClean="0"/>
                  <a:t>の時の</a:t>
                </a:r>
                <a:endParaRPr kumimoji="1" lang="en-US" altLang="ja-JP" b="1" dirty="0" smtClean="0"/>
              </a:p>
              <a:p>
                <a:pPr algn="ctr"/>
                <a:r>
                  <a:rPr kumimoji="1" lang="ja-JP" altLang="en-US" b="1" dirty="0" smtClean="0"/>
                  <a:t>モード同期時の光スペクトル</a:t>
                </a:r>
                <a:endParaRPr kumimoji="1" lang="en-US" altLang="ja-JP" b="1" dirty="0" smtClean="0"/>
              </a:p>
              <a:p>
                <a:pPr algn="ctr"/>
                <a:r>
                  <a:rPr lang="en-US" altLang="ja-JP" b="1" dirty="0" smtClean="0"/>
                  <a:t>(</a:t>
                </a:r>
                <a:r>
                  <a:rPr lang="ja-JP" altLang="en-US" b="1" dirty="0" smtClean="0"/>
                  <a:t>分散値</a:t>
                </a:r>
                <a:r>
                  <a:rPr lang="en-US" altLang="ja-JP" b="1" dirty="0" smtClean="0"/>
                  <a:t>‐0.0515246[</a:t>
                </a:r>
                <a14:m>
                  <m:oMath xmlns:m="http://schemas.openxmlformats.org/officeDocument/2006/math">
                    <m:sSup>
                      <m:sSupPr>
                        <m:ctrlPr>
                          <a:rPr lang="en-US" altLang="ja-JP" b="1" i="1" smtClean="0">
                            <a:latin typeface="Cambria Math"/>
                          </a:rPr>
                        </m:ctrlPr>
                      </m:sSupPr>
                      <m:e>
                        <m:r>
                          <a:rPr lang="en-US" altLang="ja-JP" b="1" i="1" smtClean="0">
                            <a:latin typeface="Cambria Math"/>
                          </a:rPr>
                          <m:t>𝒑𝒔</m:t>
                        </m:r>
                      </m:e>
                      <m:sup>
                        <m:r>
                          <a:rPr lang="en-US" altLang="ja-JP" b="1" i="1" smtClean="0">
                            <a:latin typeface="Cambria Math"/>
                          </a:rPr>
                          <m:t>𝟐</m:t>
                        </m:r>
                      </m:sup>
                    </m:sSup>
                  </m:oMath>
                </a14:m>
                <a:r>
                  <a:rPr lang="en-US" altLang="ja-JP" b="1" dirty="0" smtClean="0"/>
                  <a:t>])</a:t>
                </a:r>
                <a:endParaRPr kumimoji="1" lang="ja-JP" altLang="en-US" b="1"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704528" y="5735648"/>
                <a:ext cx="3686503" cy="1022652"/>
              </a:xfrm>
              <a:prstGeom prst="rect">
                <a:avLst/>
              </a:prstGeom>
              <a:blipFill rotWithShape="1">
                <a:blip r:embed="rId4"/>
                <a:stretch>
                  <a:fillRect t="-4167" b="-10119"/>
                </a:stretch>
              </a:blipFill>
            </p:spPr>
            <p:txBody>
              <a:bodyPr/>
              <a:lstStyle/>
              <a:p>
                <a:r>
                  <a:rPr lang="ja-JP" altLang="en-US">
                    <a:noFill/>
                  </a:rPr>
                  <a:t> </a:t>
                </a:r>
              </a:p>
            </p:txBody>
          </p:sp>
        </mc:Fallback>
      </mc:AlternateContent>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952" y="1700808"/>
            <a:ext cx="5029840" cy="394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5241032" y="5735648"/>
                <a:ext cx="3960440" cy="1022652"/>
              </a:xfrm>
              <a:prstGeom prst="rect">
                <a:avLst/>
              </a:prstGeom>
              <a:noFill/>
            </p:spPr>
            <p:txBody>
              <a:bodyPr wrap="square" rtlCol="0">
                <a:spAutoFit/>
              </a:bodyPr>
              <a:lstStyle/>
              <a:p>
                <a:pPr algn="ctr"/>
                <a:r>
                  <a:rPr kumimoji="1" lang="en-US" altLang="ja-JP" b="1" dirty="0" smtClean="0"/>
                  <a:t>SMF 250cm</a:t>
                </a:r>
                <a:r>
                  <a:rPr kumimoji="1" lang="ja-JP" altLang="en-US" b="1" dirty="0" smtClean="0"/>
                  <a:t>の時の</a:t>
                </a:r>
                <a:endParaRPr kumimoji="1" lang="en-US" altLang="ja-JP" b="1" dirty="0" smtClean="0"/>
              </a:p>
              <a:p>
                <a:pPr algn="ctr"/>
                <a:r>
                  <a:rPr lang="ja-JP" altLang="en-US" b="1" dirty="0" smtClean="0"/>
                  <a:t>モード同期時の光スペクトル</a:t>
                </a:r>
                <a:endParaRPr lang="en-US" altLang="ja-JP" b="1" dirty="0" smtClean="0"/>
              </a:p>
              <a:p>
                <a:pPr algn="ctr"/>
                <a:r>
                  <a:rPr kumimoji="1" lang="en-US" altLang="ja-JP" b="1" dirty="0" smtClean="0"/>
                  <a:t>(</a:t>
                </a:r>
                <a:r>
                  <a:rPr kumimoji="1" lang="ja-JP" altLang="en-US" b="1" dirty="0" smtClean="0"/>
                  <a:t>分散値</a:t>
                </a:r>
                <a:r>
                  <a:rPr kumimoji="1" lang="en-US" altLang="ja-JP" b="1" dirty="0" smtClean="0"/>
                  <a:t>‐0.0400946[</a:t>
                </a:r>
                <a14:m>
                  <m:oMath xmlns:m="http://schemas.openxmlformats.org/officeDocument/2006/math">
                    <m:sSup>
                      <m:sSupPr>
                        <m:ctrlPr>
                          <a:rPr kumimoji="1" lang="en-US" altLang="ja-JP" b="1" i="1" smtClean="0">
                            <a:latin typeface="Cambria Math"/>
                          </a:rPr>
                        </m:ctrlPr>
                      </m:sSupPr>
                      <m:e>
                        <m:r>
                          <a:rPr kumimoji="1" lang="en-US" altLang="ja-JP" b="1" i="1" smtClean="0">
                            <a:latin typeface="Cambria Math"/>
                          </a:rPr>
                          <m:t>𝒑𝒔</m:t>
                        </m:r>
                      </m:e>
                      <m:sup>
                        <m:r>
                          <a:rPr kumimoji="1" lang="en-US" altLang="ja-JP" b="1" i="1" smtClean="0">
                            <a:latin typeface="Cambria Math"/>
                          </a:rPr>
                          <m:t>𝟐</m:t>
                        </m:r>
                      </m:sup>
                    </m:sSup>
                  </m:oMath>
                </a14:m>
                <a:r>
                  <a:rPr kumimoji="1" lang="en-US" altLang="ja-JP" b="1" dirty="0" smtClean="0"/>
                  <a:t>])</a:t>
                </a:r>
                <a:endParaRPr kumimoji="1" lang="ja-JP" altLang="en-US"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241032" y="5735648"/>
                <a:ext cx="3960440" cy="1022652"/>
              </a:xfrm>
              <a:prstGeom prst="rect">
                <a:avLst/>
              </a:prstGeom>
              <a:blipFill rotWithShape="1">
                <a:blip r:embed="rId6"/>
                <a:stretch>
                  <a:fillRect t="-4167" b="-10119"/>
                </a:stretch>
              </a:blipFill>
            </p:spPr>
            <p:txBody>
              <a:bodyPr/>
              <a:lstStyle/>
              <a:p>
                <a:r>
                  <a:rPr lang="ja-JP" altLang="en-US">
                    <a:noFill/>
                  </a:rPr>
                  <a:t> </a:t>
                </a:r>
              </a:p>
            </p:txBody>
          </p:sp>
        </mc:Fallback>
      </mc:AlternateContent>
      <p:sp>
        <p:nvSpPr>
          <p:cNvPr id="6" name="テキスト ボックス 5"/>
          <p:cNvSpPr txBox="1"/>
          <p:nvPr/>
        </p:nvSpPr>
        <p:spPr>
          <a:xfrm>
            <a:off x="2720752" y="2127042"/>
            <a:ext cx="1613133" cy="338554"/>
          </a:xfrm>
          <a:prstGeom prst="rect">
            <a:avLst/>
          </a:prstGeom>
          <a:noFill/>
        </p:spPr>
        <p:txBody>
          <a:bodyPr wrap="square" rtlCol="0">
            <a:spAutoFit/>
          </a:bodyPr>
          <a:lstStyle/>
          <a:p>
            <a:r>
              <a:rPr kumimoji="1" lang="ja-JP" altLang="en-US" sz="1600" b="1" dirty="0" smtClean="0"/>
              <a:t>半値幅</a:t>
            </a:r>
            <a:r>
              <a:rPr kumimoji="1" lang="ja-JP" altLang="en-US" sz="1600" dirty="0" smtClean="0"/>
              <a:t>：</a:t>
            </a:r>
            <a:r>
              <a:rPr kumimoji="1" lang="en-US" altLang="ja-JP" sz="1600" dirty="0" smtClean="0"/>
              <a:t>14nm</a:t>
            </a:r>
            <a:endParaRPr kumimoji="1" lang="ja-JP" altLang="en-US" sz="1600" dirty="0"/>
          </a:p>
        </p:txBody>
      </p:sp>
      <p:sp>
        <p:nvSpPr>
          <p:cNvPr id="8" name="テキスト ボックス 7"/>
          <p:cNvSpPr txBox="1"/>
          <p:nvPr/>
        </p:nvSpPr>
        <p:spPr>
          <a:xfrm>
            <a:off x="7545288" y="2296319"/>
            <a:ext cx="1656184" cy="646331"/>
          </a:xfrm>
          <a:prstGeom prst="rect">
            <a:avLst/>
          </a:prstGeom>
          <a:noFill/>
        </p:spPr>
        <p:txBody>
          <a:bodyPr wrap="square" rtlCol="0">
            <a:spAutoFit/>
          </a:bodyPr>
          <a:lstStyle/>
          <a:p>
            <a:r>
              <a:rPr lang="ja-JP" altLang="en-US" sz="1600" b="1" dirty="0"/>
              <a:t>半値幅</a:t>
            </a:r>
            <a:r>
              <a:rPr lang="ja-JP" altLang="en-US" sz="1600" dirty="0"/>
              <a:t>：</a:t>
            </a:r>
            <a:r>
              <a:rPr lang="en-US" altLang="ja-JP" sz="1600" dirty="0" smtClean="0"/>
              <a:t>16nm</a:t>
            </a:r>
            <a:endParaRPr lang="ja-JP" altLang="en-US" sz="1600" dirty="0"/>
          </a:p>
          <a:p>
            <a:endParaRPr kumimoji="1" lang="ja-JP" altLang="en-US" dirty="0"/>
          </a:p>
        </p:txBody>
      </p:sp>
    </p:spTree>
    <p:extLst>
      <p:ext uri="{BB962C8B-B14F-4D97-AF65-F5344CB8AC3E}">
        <p14:creationId xmlns:p14="http://schemas.microsoft.com/office/powerpoint/2010/main" val="192096724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2240308"/>
            <a:ext cx="4464496" cy="35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60512" y="826392"/>
            <a:ext cx="9001000" cy="646331"/>
          </a:xfrm>
          <a:prstGeom prst="rect">
            <a:avLst/>
          </a:prstGeom>
        </p:spPr>
        <p:txBody>
          <a:bodyPr wrap="square">
            <a:spAutoFit/>
          </a:bodyPr>
          <a:lstStyle/>
          <a:p>
            <a:r>
              <a:rPr lang="ja-JP" altLang="en-US" sz="3600" b="1" dirty="0">
                <a:solidFill>
                  <a:srgbClr val="FF0000"/>
                </a:solidFill>
              </a:rPr>
              <a:t>共振器の</a:t>
            </a:r>
            <a:r>
              <a:rPr lang="ja-JP" altLang="en-US" sz="3600" b="1" dirty="0" smtClean="0">
                <a:solidFill>
                  <a:srgbClr val="FF0000"/>
                </a:solidFill>
              </a:rPr>
              <a:t>分散値</a:t>
            </a:r>
            <a:r>
              <a:rPr lang="ja-JP" altLang="en-US" sz="3600" b="1" dirty="0">
                <a:solidFill>
                  <a:srgbClr val="FF0000"/>
                </a:solidFill>
              </a:rPr>
              <a:t>と</a:t>
            </a:r>
            <a:r>
              <a:rPr lang="ja-JP" altLang="en-US" sz="3600" b="1" dirty="0" smtClean="0">
                <a:solidFill>
                  <a:srgbClr val="FF0000"/>
                </a:solidFill>
              </a:rPr>
              <a:t>光コムスペクトル</a:t>
            </a:r>
            <a:r>
              <a:rPr lang="ja-JP" altLang="en-US" sz="3600" b="1" dirty="0">
                <a:solidFill>
                  <a:srgbClr val="FF0000"/>
                </a:solidFill>
              </a:rPr>
              <a:t>の関係</a:t>
            </a:r>
          </a:p>
        </p:txBody>
      </p:sp>
      <mc:AlternateContent xmlns:mc="http://schemas.openxmlformats.org/markup-compatibility/2006" xmlns:a14="http://schemas.microsoft.com/office/drawing/2010/main">
        <mc:Choice Requires="a14">
          <p:sp>
            <p:nvSpPr>
              <p:cNvPr id="3" name="テキスト ボックス 2"/>
              <p:cNvSpPr txBox="1"/>
              <p:nvPr/>
            </p:nvSpPr>
            <p:spPr>
              <a:xfrm>
                <a:off x="920552" y="5805264"/>
                <a:ext cx="3600400" cy="1022652"/>
              </a:xfrm>
              <a:prstGeom prst="rect">
                <a:avLst/>
              </a:prstGeom>
              <a:noFill/>
            </p:spPr>
            <p:txBody>
              <a:bodyPr wrap="square" rtlCol="0">
                <a:spAutoFit/>
              </a:bodyPr>
              <a:lstStyle/>
              <a:p>
                <a:pPr algn="ctr"/>
                <a:r>
                  <a:rPr kumimoji="1" lang="en-US" altLang="ja-JP" b="1" dirty="0" smtClean="0"/>
                  <a:t>SMF 200cm</a:t>
                </a:r>
                <a:r>
                  <a:rPr kumimoji="1" lang="ja-JP" altLang="en-US" b="1" dirty="0" smtClean="0"/>
                  <a:t>の時の</a:t>
                </a:r>
                <a:endParaRPr kumimoji="1" lang="en-US" altLang="ja-JP" b="1" dirty="0" smtClean="0"/>
              </a:p>
              <a:p>
                <a:pPr algn="ctr"/>
                <a:r>
                  <a:rPr lang="ja-JP" altLang="en-US" b="1" dirty="0" smtClean="0"/>
                  <a:t>モード同期時の光スペクトル</a:t>
                </a:r>
                <a:endParaRPr lang="en-US" altLang="ja-JP" b="1" dirty="0" smtClean="0"/>
              </a:p>
              <a:p>
                <a:pPr algn="ctr"/>
                <a:r>
                  <a:rPr kumimoji="1" lang="en-US" altLang="ja-JP" b="1" dirty="0" smtClean="0"/>
                  <a:t>(</a:t>
                </a:r>
                <a:r>
                  <a:rPr kumimoji="1" lang="ja-JP" altLang="en-US" b="1" dirty="0" smtClean="0"/>
                  <a:t>分散値</a:t>
                </a:r>
                <a:r>
                  <a:rPr kumimoji="1" lang="en-US" altLang="ja-JP" b="1" dirty="0" smtClean="0"/>
                  <a:t>‐0.0286646[</a:t>
                </a:r>
                <a14:m>
                  <m:oMath xmlns:m="http://schemas.openxmlformats.org/officeDocument/2006/math">
                    <m:sSup>
                      <m:sSupPr>
                        <m:ctrlPr>
                          <a:rPr kumimoji="1" lang="en-US" altLang="ja-JP" b="1" i="1" smtClean="0">
                            <a:latin typeface="Cambria Math"/>
                          </a:rPr>
                        </m:ctrlPr>
                      </m:sSupPr>
                      <m:e>
                        <m:r>
                          <a:rPr kumimoji="1" lang="en-US" altLang="ja-JP" b="1" i="1" smtClean="0">
                            <a:latin typeface="Cambria Math"/>
                          </a:rPr>
                          <m:t>𝒑𝒔</m:t>
                        </m:r>
                      </m:e>
                      <m:sup>
                        <m:r>
                          <a:rPr kumimoji="1" lang="en-US" altLang="ja-JP" b="1" i="1" smtClean="0">
                            <a:latin typeface="Cambria Math"/>
                          </a:rPr>
                          <m:t>𝟐</m:t>
                        </m:r>
                      </m:sup>
                    </m:sSup>
                  </m:oMath>
                </a14:m>
                <a:r>
                  <a:rPr kumimoji="1" lang="en-US" altLang="ja-JP" b="1" dirty="0" smtClean="0"/>
                  <a:t>])</a:t>
                </a: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920552" y="5805264"/>
                <a:ext cx="3600400" cy="1022652"/>
              </a:xfrm>
              <a:prstGeom prst="rect">
                <a:avLst/>
              </a:prstGeom>
              <a:blipFill rotWithShape="1">
                <a:blip r:embed="rId4"/>
                <a:stretch>
                  <a:fillRect l="-508" t="-4167" r="-338" b="-101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5385048" y="5805263"/>
                <a:ext cx="3600400" cy="1022652"/>
              </a:xfrm>
              <a:prstGeom prst="rect">
                <a:avLst/>
              </a:prstGeom>
              <a:noFill/>
            </p:spPr>
            <p:txBody>
              <a:bodyPr wrap="square" rtlCol="0">
                <a:spAutoFit/>
              </a:bodyPr>
              <a:lstStyle/>
              <a:p>
                <a:pPr algn="ctr"/>
                <a:r>
                  <a:rPr kumimoji="1" lang="en-US" altLang="ja-JP" b="1" dirty="0" smtClean="0"/>
                  <a:t>SMF 170cm</a:t>
                </a:r>
                <a:r>
                  <a:rPr kumimoji="1" lang="ja-JP" altLang="en-US" b="1" dirty="0" smtClean="0"/>
                  <a:t>の時の</a:t>
                </a:r>
                <a:endParaRPr kumimoji="1" lang="en-US" altLang="ja-JP" b="1" dirty="0" smtClean="0"/>
              </a:p>
              <a:p>
                <a:pPr algn="ctr"/>
                <a:r>
                  <a:rPr lang="ja-JP" altLang="en-US" b="1" dirty="0" smtClean="0"/>
                  <a:t>モード同期時の光スペクトル</a:t>
                </a:r>
                <a:endParaRPr lang="en-US" altLang="ja-JP" b="1" dirty="0" smtClean="0"/>
              </a:p>
              <a:p>
                <a:pPr algn="ctr"/>
                <a:r>
                  <a:rPr kumimoji="1" lang="en-US" altLang="ja-JP" b="1" dirty="0" smtClean="0"/>
                  <a:t>(</a:t>
                </a:r>
                <a:r>
                  <a:rPr kumimoji="1" lang="ja-JP" altLang="en-US" b="1" dirty="0" smtClean="0"/>
                  <a:t>分散値</a:t>
                </a:r>
                <a:r>
                  <a:rPr kumimoji="1" lang="en-US" altLang="ja-JP" b="1" dirty="0" smtClean="0"/>
                  <a:t>‐0.0218066[</a:t>
                </a:r>
                <a14:m>
                  <m:oMath xmlns:m="http://schemas.openxmlformats.org/officeDocument/2006/math">
                    <m:sSup>
                      <m:sSupPr>
                        <m:ctrlPr>
                          <a:rPr kumimoji="1" lang="en-US" altLang="ja-JP" b="1" i="1" smtClean="0">
                            <a:latin typeface="Cambria Math"/>
                          </a:rPr>
                        </m:ctrlPr>
                      </m:sSupPr>
                      <m:e>
                        <m:r>
                          <a:rPr kumimoji="1" lang="en-US" altLang="ja-JP" b="1" i="1" smtClean="0">
                            <a:latin typeface="Cambria Math"/>
                          </a:rPr>
                          <m:t>𝒑𝒔</m:t>
                        </m:r>
                      </m:e>
                      <m:sup>
                        <m:r>
                          <a:rPr kumimoji="1" lang="en-US" altLang="ja-JP" b="1" i="1" smtClean="0">
                            <a:latin typeface="Cambria Math"/>
                          </a:rPr>
                          <m:t>𝟐</m:t>
                        </m:r>
                      </m:sup>
                    </m:sSup>
                  </m:oMath>
                </a14:m>
                <a:r>
                  <a:rPr kumimoji="1" lang="en-US" altLang="ja-JP" b="1" dirty="0" smtClean="0"/>
                  <a:t>])</a:t>
                </a:r>
                <a:endParaRPr kumimoji="1" lang="ja-JP" altLang="en-US" b="1"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5385048" y="5805263"/>
                <a:ext cx="3600400" cy="1022652"/>
              </a:xfrm>
              <a:prstGeom prst="rect">
                <a:avLst/>
              </a:prstGeom>
              <a:blipFill rotWithShape="1">
                <a:blip r:embed="rId5"/>
                <a:stretch>
                  <a:fillRect l="-508" t="-4167" r="-338" b="-10119"/>
                </a:stretch>
              </a:blipFill>
            </p:spPr>
            <p:txBody>
              <a:bodyPr/>
              <a:lstStyle/>
              <a:p>
                <a:r>
                  <a:rPr lang="ja-JP" altLang="en-US">
                    <a:noFill/>
                  </a:rPr>
                  <a:t> </a:t>
                </a:r>
              </a:p>
            </p:txBody>
          </p:sp>
        </mc:Fallback>
      </mc:AlternateContent>
      <p:sp>
        <p:nvSpPr>
          <p:cNvPr id="6" name="テキスト ボックス 5"/>
          <p:cNvSpPr txBox="1"/>
          <p:nvPr/>
        </p:nvSpPr>
        <p:spPr>
          <a:xfrm>
            <a:off x="2864768" y="2708920"/>
            <a:ext cx="1512168" cy="707886"/>
          </a:xfrm>
          <a:prstGeom prst="rect">
            <a:avLst/>
          </a:prstGeom>
          <a:noFill/>
        </p:spPr>
        <p:txBody>
          <a:bodyPr wrap="square" rtlCol="0">
            <a:spAutoFit/>
          </a:bodyPr>
          <a:lstStyle/>
          <a:p>
            <a:r>
              <a:rPr lang="ja-JP" altLang="en-US" sz="1600" b="1" dirty="0"/>
              <a:t>半値幅</a:t>
            </a:r>
            <a:r>
              <a:rPr lang="ja-JP" altLang="en-US" sz="1600" dirty="0"/>
              <a:t>：</a:t>
            </a:r>
            <a:r>
              <a:rPr lang="en-US" altLang="ja-JP" sz="1600" dirty="0" smtClean="0"/>
              <a:t>16nm</a:t>
            </a:r>
            <a:endParaRPr lang="ja-JP" altLang="en-US" sz="1600" dirty="0"/>
          </a:p>
          <a:p>
            <a:endParaRPr kumimoji="1" lang="ja-JP" altLang="en-US" sz="2400" dirty="0"/>
          </a:p>
        </p:txBody>
      </p:sp>
      <p:sp>
        <p:nvSpPr>
          <p:cNvPr id="7" name="テキスト ボックス 6"/>
          <p:cNvSpPr txBox="1"/>
          <p:nvPr/>
        </p:nvSpPr>
        <p:spPr>
          <a:xfrm>
            <a:off x="7257256" y="2770475"/>
            <a:ext cx="2016224" cy="646331"/>
          </a:xfrm>
          <a:prstGeom prst="rect">
            <a:avLst/>
          </a:prstGeom>
          <a:noFill/>
        </p:spPr>
        <p:txBody>
          <a:bodyPr wrap="square" rtlCol="0">
            <a:spAutoFit/>
          </a:bodyPr>
          <a:lstStyle/>
          <a:p>
            <a:r>
              <a:rPr lang="ja-JP" altLang="en-US" sz="1600" b="1" dirty="0"/>
              <a:t>半値幅</a:t>
            </a:r>
            <a:r>
              <a:rPr lang="ja-JP" altLang="en-US" sz="1600" dirty="0" smtClean="0"/>
              <a:t>：</a:t>
            </a:r>
            <a:r>
              <a:rPr lang="en-US" altLang="ja-JP" sz="1600" dirty="0" smtClean="0"/>
              <a:t>21nm</a:t>
            </a:r>
            <a:endParaRPr lang="ja-JP" altLang="en-US" sz="1600" dirty="0"/>
          </a:p>
          <a:p>
            <a:endParaRPr kumimoji="1" lang="ja-JP" alt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196" y="2240307"/>
            <a:ext cx="4470314" cy="3564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bwMode="auto">
          <a:xfrm>
            <a:off x="2864768" y="2567384"/>
            <a:ext cx="1512168" cy="64807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円/楕円 9"/>
          <p:cNvSpPr/>
          <p:nvPr/>
        </p:nvSpPr>
        <p:spPr bwMode="auto">
          <a:xfrm>
            <a:off x="7265218" y="2569567"/>
            <a:ext cx="1512168" cy="64807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3" name="直線矢印コネクタ 22"/>
          <p:cNvCxnSpPr/>
          <p:nvPr/>
        </p:nvCxnSpPr>
        <p:spPr bwMode="auto">
          <a:xfrm>
            <a:off x="7617296" y="2060848"/>
            <a:ext cx="72008" cy="508719"/>
          </a:xfrm>
          <a:prstGeom prst="straightConnector1">
            <a:avLst/>
          </a:prstGeom>
          <a:noFill/>
          <a:ln w="19050" cap="flat" cmpd="sng" algn="ctr">
            <a:solidFill>
              <a:schemeClr val="tx1"/>
            </a:solidFill>
            <a:prstDash val="solid"/>
            <a:round/>
            <a:headEnd type="none" w="med" len="med"/>
            <a:tailEnd type="arrow"/>
          </a:ln>
          <a:effectLst/>
        </p:spPr>
      </p:cxnSp>
      <p:cxnSp>
        <p:nvCxnSpPr>
          <p:cNvPr id="25" name="直線矢印コネクタ 24"/>
          <p:cNvCxnSpPr/>
          <p:nvPr/>
        </p:nvCxnSpPr>
        <p:spPr bwMode="auto">
          <a:xfrm flipH="1">
            <a:off x="4244752" y="2060848"/>
            <a:ext cx="1860376" cy="648072"/>
          </a:xfrm>
          <a:prstGeom prst="straightConnector1">
            <a:avLst/>
          </a:prstGeom>
          <a:noFill/>
          <a:ln w="19050" cap="flat" cmpd="sng" algn="ctr">
            <a:solidFill>
              <a:schemeClr val="tx1"/>
            </a:solidFill>
            <a:prstDash val="solid"/>
            <a:round/>
            <a:headEnd type="none" w="med" len="med"/>
            <a:tailEnd type="arrow"/>
          </a:ln>
          <a:effectLst/>
        </p:spPr>
      </p:cxnSp>
      <p:sp>
        <p:nvSpPr>
          <p:cNvPr id="27" name="テキスト ボックス 26"/>
          <p:cNvSpPr txBox="1"/>
          <p:nvPr/>
        </p:nvSpPr>
        <p:spPr>
          <a:xfrm>
            <a:off x="5274420" y="1672778"/>
            <a:ext cx="3134964" cy="400110"/>
          </a:xfrm>
          <a:prstGeom prst="rect">
            <a:avLst/>
          </a:prstGeom>
          <a:solidFill>
            <a:srgbClr val="FFFF00"/>
          </a:solidFill>
        </p:spPr>
        <p:txBody>
          <a:bodyPr wrap="square" rtlCol="0">
            <a:spAutoFit/>
          </a:bodyPr>
          <a:lstStyle/>
          <a:p>
            <a:r>
              <a:rPr kumimoji="1" lang="ja-JP" altLang="en-US" b="1" dirty="0" smtClean="0">
                <a:solidFill>
                  <a:srgbClr val="FF0000"/>
                </a:solidFill>
              </a:rPr>
              <a:t>半値幅が広くなっている</a:t>
            </a:r>
            <a:endParaRPr kumimoji="1" lang="ja-JP" altLang="en-US" b="1" dirty="0">
              <a:solidFill>
                <a:srgbClr val="FF0000"/>
              </a:solidFill>
            </a:endParaRPr>
          </a:p>
        </p:txBody>
      </p:sp>
    </p:spTree>
    <p:extLst>
      <p:ext uri="{BB962C8B-B14F-4D97-AF65-F5344CB8AC3E}">
        <p14:creationId xmlns:p14="http://schemas.microsoft.com/office/powerpoint/2010/main" val="391164378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2383" y="548680"/>
            <a:ext cx="2160240" cy="707886"/>
          </a:xfrm>
          <a:prstGeom prst="rect">
            <a:avLst/>
          </a:prstGeom>
          <a:noFill/>
        </p:spPr>
        <p:txBody>
          <a:bodyPr wrap="square" rtlCol="0">
            <a:spAutoFit/>
          </a:bodyPr>
          <a:lstStyle/>
          <a:p>
            <a:r>
              <a:rPr lang="ja-JP" altLang="en-US" sz="4000" dirty="0">
                <a:solidFill>
                  <a:srgbClr val="FF0000"/>
                </a:solidFill>
              </a:rPr>
              <a:t>まとめ</a:t>
            </a:r>
            <a:endParaRPr kumimoji="1" lang="ja-JP" altLang="en-US" sz="4000" dirty="0">
              <a:solidFill>
                <a:srgbClr val="FF0000"/>
              </a:solidFill>
            </a:endParaRPr>
          </a:p>
        </p:txBody>
      </p:sp>
      <p:sp>
        <p:nvSpPr>
          <p:cNvPr id="3" name="テキスト ボックス 2"/>
          <p:cNvSpPr txBox="1"/>
          <p:nvPr/>
        </p:nvSpPr>
        <p:spPr>
          <a:xfrm>
            <a:off x="560512" y="1097533"/>
            <a:ext cx="8496944" cy="830997"/>
          </a:xfrm>
          <a:prstGeom prst="rect">
            <a:avLst/>
          </a:prstGeom>
          <a:noFill/>
        </p:spPr>
        <p:txBody>
          <a:bodyPr wrap="square" rtlCol="0">
            <a:spAutoFit/>
          </a:bodyPr>
          <a:lstStyle/>
          <a:p>
            <a:r>
              <a:rPr kumimoji="1" lang="en-US" altLang="ja-JP" sz="2400" b="1" dirty="0" smtClean="0"/>
              <a:t>SMF 300cm</a:t>
            </a:r>
            <a:r>
              <a:rPr kumimoji="1" lang="ja-JP" altLang="en-US" sz="2400" b="1" dirty="0" smtClean="0"/>
              <a:t>の時、分散値が負の値である時のパルスであるソリトンパルスの特徴である</a:t>
            </a:r>
            <a:r>
              <a:rPr lang="ja-JP" altLang="en-US" sz="2400" b="1" dirty="0" smtClean="0"/>
              <a:t>ソリトンスパイク</a:t>
            </a:r>
            <a:r>
              <a:rPr kumimoji="1" lang="ja-JP" altLang="en-US" sz="2400" b="1" dirty="0" smtClean="0"/>
              <a:t>が見られた</a:t>
            </a:r>
            <a:endParaRPr kumimoji="1" lang="ja-JP" altLang="en-US" sz="2400" b="1" dirty="0"/>
          </a:p>
        </p:txBody>
      </p:sp>
      <p:sp>
        <p:nvSpPr>
          <p:cNvPr id="4" name="下矢印 3"/>
          <p:cNvSpPr/>
          <p:nvPr/>
        </p:nvSpPr>
        <p:spPr bwMode="auto">
          <a:xfrm>
            <a:off x="4304928" y="1928530"/>
            <a:ext cx="1152128" cy="38442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609328" y="2299790"/>
            <a:ext cx="8352928" cy="1200329"/>
          </a:xfrm>
          <a:prstGeom prst="rect">
            <a:avLst/>
          </a:prstGeom>
          <a:noFill/>
        </p:spPr>
        <p:txBody>
          <a:bodyPr wrap="square" rtlCol="0">
            <a:spAutoFit/>
          </a:bodyPr>
          <a:lstStyle/>
          <a:p>
            <a:r>
              <a:rPr kumimoji="1" lang="en-US" altLang="ja-JP" sz="2400" b="1" dirty="0" smtClean="0"/>
              <a:t>SMF</a:t>
            </a:r>
            <a:r>
              <a:rPr kumimoji="1" lang="ja-JP" altLang="en-US" sz="2400" b="1" dirty="0" smtClean="0"/>
              <a:t>をカットしていくにつれて共振器の分散値が正に近づいていき</a:t>
            </a:r>
            <a:r>
              <a:rPr kumimoji="1" lang="en-US" altLang="ja-JP" sz="2400" b="1" dirty="0" smtClean="0"/>
              <a:t>,</a:t>
            </a:r>
            <a:r>
              <a:rPr kumimoji="1" lang="ja-JP" altLang="en-US" sz="2400" b="1" dirty="0" smtClean="0"/>
              <a:t>ソリトンパルスの特徴である</a:t>
            </a:r>
            <a:r>
              <a:rPr lang="ja-JP" altLang="en-US" sz="2400" b="1" dirty="0" smtClean="0"/>
              <a:t>ソリトンスパイク</a:t>
            </a:r>
            <a:r>
              <a:rPr kumimoji="1" lang="ja-JP" altLang="en-US" sz="2400" b="1" dirty="0" smtClean="0"/>
              <a:t>が小さくなっていった</a:t>
            </a:r>
            <a:endParaRPr kumimoji="1" lang="ja-JP" altLang="en-US" sz="2400" b="1" dirty="0"/>
          </a:p>
        </p:txBody>
      </p:sp>
      <p:sp>
        <p:nvSpPr>
          <p:cNvPr id="6" name="下矢印 5"/>
          <p:cNvSpPr/>
          <p:nvPr/>
        </p:nvSpPr>
        <p:spPr bwMode="auto">
          <a:xfrm>
            <a:off x="4304928" y="3307905"/>
            <a:ext cx="1152128" cy="38442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582383" y="3692333"/>
            <a:ext cx="8081051" cy="1200329"/>
          </a:xfrm>
          <a:prstGeom prst="rect">
            <a:avLst/>
          </a:prstGeom>
          <a:noFill/>
        </p:spPr>
        <p:txBody>
          <a:bodyPr wrap="square" rtlCol="0">
            <a:spAutoFit/>
          </a:bodyPr>
          <a:lstStyle/>
          <a:p>
            <a:r>
              <a:rPr kumimoji="1" lang="en-US" altLang="ja-JP" sz="2400" b="1" dirty="0" smtClean="0"/>
              <a:t>SPR</a:t>
            </a:r>
            <a:r>
              <a:rPr kumimoji="1" lang="ja-JP" altLang="en-US" sz="2400" b="1" dirty="0" smtClean="0"/>
              <a:t>センサーを共振器に組み込んだ時に安定</a:t>
            </a:r>
            <a:r>
              <a:rPr lang="ja-JP" altLang="en-US" sz="2400" b="1" dirty="0" smtClean="0"/>
              <a:t>かつ再現性のある</a:t>
            </a:r>
            <a:r>
              <a:rPr kumimoji="1" lang="ja-JP" altLang="en-US" sz="2400" b="1" dirty="0" smtClean="0"/>
              <a:t>ガウス波形のモード同期時の光スペクトルを得るための分散値を推定できた</a:t>
            </a:r>
            <a:endParaRPr kumimoji="1" lang="ja-JP" altLang="en-US" sz="2400" b="1" dirty="0"/>
          </a:p>
        </p:txBody>
      </p:sp>
      <p:sp>
        <p:nvSpPr>
          <p:cNvPr id="8" name="下矢印 7"/>
          <p:cNvSpPr/>
          <p:nvPr/>
        </p:nvSpPr>
        <p:spPr bwMode="auto">
          <a:xfrm>
            <a:off x="4304928" y="4831187"/>
            <a:ext cx="1152128" cy="384428"/>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609328" y="5242678"/>
            <a:ext cx="8592144" cy="1200329"/>
          </a:xfrm>
          <a:prstGeom prst="rect">
            <a:avLst/>
          </a:prstGeom>
          <a:solidFill>
            <a:srgbClr val="FFFF66"/>
          </a:solidFill>
          <a:ln>
            <a:noFill/>
          </a:ln>
        </p:spPr>
        <p:txBody>
          <a:bodyPr wrap="square" rtlCol="0">
            <a:spAutoFit/>
          </a:bodyPr>
          <a:lstStyle/>
          <a:p>
            <a:r>
              <a:rPr lang="ja-JP" altLang="en-US" sz="2400" b="1" dirty="0" smtClean="0">
                <a:solidFill>
                  <a:srgbClr val="FF0000"/>
                </a:solidFill>
              </a:rPr>
              <a:t>実際に</a:t>
            </a:r>
            <a:r>
              <a:rPr lang="en-US" altLang="ja-JP" sz="2400" b="1" dirty="0" smtClean="0">
                <a:solidFill>
                  <a:srgbClr val="FF0000"/>
                </a:solidFill>
              </a:rPr>
              <a:t>SPR</a:t>
            </a:r>
            <a:r>
              <a:rPr lang="ja-JP" altLang="en-US" sz="2400" b="1" dirty="0" smtClean="0">
                <a:solidFill>
                  <a:srgbClr val="FF0000"/>
                </a:solidFill>
              </a:rPr>
              <a:t>センサーを共振器の一部に組み込みサンプルの屈折率が変化した時、モード同期周波数や光コム周波数に与える影響を測定していく</a:t>
            </a:r>
            <a:endParaRPr kumimoji="1" lang="ja-JP" altLang="en-US" sz="2400" b="1" dirty="0">
              <a:solidFill>
                <a:srgbClr val="FF0000"/>
              </a:solidFill>
            </a:endParaRPr>
          </a:p>
        </p:txBody>
      </p:sp>
    </p:spTree>
    <p:extLst>
      <p:ext uri="{BB962C8B-B14F-4D97-AF65-F5344CB8AC3E}">
        <p14:creationId xmlns:p14="http://schemas.microsoft.com/office/powerpoint/2010/main" val="3982016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1844824"/>
            <a:ext cx="6782330" cy="45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834966" y="620688"/>
            <a:ext cx="2088232" cy="769441"/>
          </a:xfrm>
          <a:prstGeom prst="rect">
            <a:avLst/>
          </a:prstGeom>
          <a:noFill/>
        </p:spPr>
        <p:txBody>
          <a:bodyPr wrap="square" rtlCol="0">
            <a:spAutoFit/>
          </a:bodyPr>
          <a:lstStyle/>
          <a:p>
            <a:r>
              <a:rPr kumimoji="1" lang="ja-JP" altLang="en-US" sz="4400" dirty="0" smtClean="0">
                <a:solidFill>
                  <a:srgbClr val="FF0000"/>
                </a:solidFill>
              </a:rPr>
              <a:t>光コム</a:t>
            </a:r>
            <a:endParaRPr kumimoji="1" lang="ja-JP" altLang="en-US" sz="4400" dirty="0">
              <a:solidFill>
                <a:srgbClr val="FF0000"/>
              </a:solidFill>
            </a:endParaRPr>
          </a:p>
        </p:txBody>
      </p:sp>
      <p:sp>
        <p:nvSpPr>
          <p:cNvPr id="3" name="テキスト ボックス 2"/>
          <p:cNvSpPr txBox="1"/>
          <p:nvPr/>
        </p:nvSpPr>
        <p:spPr>
          <a:xfrm>
            <a:off x="3800872" y="1196752"/>
            <a:ext cx="5976664" cy="1077218"/>
          </a:xfrm>
          <a:prstGeom prst="rect">
            <a:avLst/>
          </a:prstGeom>
          <a:noFill/>
        </p:spPr>
        <p:txBody>
          <a:bodyPr wrap="square" rtlCol="0">
            <a:spAutoFit/>
          </a:bodyPr>
          <a:lstStyle/>
          <a:p>
            <a:r>
              <a:rPr kumimoji="1" lang="ja-JP" altLang="en-US" sz="3200" b="1" dirty="0" smtClean="0"/>
              <a:t>一定間隔（モード同期周波数）に並んだ光周波数モード列</a:t>
            </a:r>
            <a:endParaRPr kumimoji="1" lang="ja-JP" altLang="en-US" sz="3200" b="1" dirty="0"/>
          </a:p>
        </p:txBody>
      </p:sp>
    </p:spTree>
    <p:extLst>
      <p:ext uri="{BB962C8B-B14F-4D97-AF65-F5344CB8AC3E}">
        <p14:creationId xmlns:p14="http://schemas.microsoft.com/office/powerpoint/2010/main" val="1240494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 y="1689398"/>
            <a:ext cx="856615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067713" y="836712"/>
            <a:ext cx="2733159" cy="707886"/>
          </a:xfrm>
          <a:prstGeom prst="rect">
            <a:avLst/>
          </a:prstGeom>
          <a:noFill/>
        </p:spPr>
        <p:txBody>
          <a:bodyPr wrap="square" rtlCol="0">
            <a:spAutoFit/>
          </a:bodyPr>
          <a:lstStyle/>
          <a:p>
            <a:r>
              <a:rPr kumimoji="1" lang="en-US" altLang="ja-JP" sz="4000" b="1" dirty="0" smtClean="0">
                <a:solidFill>
                  <a:srgbClr val="00B050"/>
                </a:solidFill>
              </a:rPr>
              <a:t>EDF</a:t>
            </a:r>
            <a:r>
              <a:rPr kumimoji="1" lang="ja-JP" altLang="en-US" sz="4000" b="1" dirty="0" smtClean="0">
                <a:solidFill>
                  <a:srgbClr val="00B050"/>
                </a:solidFill>
              </a:rPr>
              <a:t>の原理</a:t>
            </a:r>
            <a:endParaRPr kumimoji="1" lang="ja-JP" altLang="en-US" sz="4000" b="1" dirty="0">
              <a:solidFill>
                <a:srgbClr val="00B050"/>
              </a:solidFill>
            </a:endParaRPr>
          </a:p>
        </p:txBody>
      </p:sp>
      <p:sp>
        <p:nvSpPr>
          <p:cNvPr id="16" name="テキスト ボックス 15"/>
          <p:cNvSpPr txBox="1"/>
          <p:nvPr/>
        </p:nvSpPr>
        <p:spPr>
          <a:xfrm>
            <a:off x="5673080" y="1005989"/>
            <a:ext cx="3744416" cy="1077218"/>
          </a:xfrm>
          <a:prstGeom prst="rect">
            <a:avLst/>
          </a:prstGeom>
          <a:noFill/>
        </p:spPr>
        <p:txBody>
          <a:bodyPr wrap="square" rtlCol="0">
            <a:spAutoFit/>
          </a:bodyPr>
          <a:lstStyle/>
          <a:p>
            <a:r>
              <a:rPr kumimoji="1" lang="ja-JP" altLang="en-US" sz="3200" b="1" dirty="0" smtClean="0"/>
              <a:t>イオン固有な順位に対応した励起</a:t>
            </a:r>
            <a:endParaRPr kumimoji="1" lang="ja-JP" altLang="en-US" sz="3200" b="1" dirty="0"/>
          </a:p>
        </p:txBody>
      </p:sp>
      <p:sp>
        <p:nvSpPr>
          <p:cNvPr id="17" name="下矢印 16"/>
          <p:cNvSpPr/>
          <p:nvPr/>
        </p:nvSpPr>
        <p:spPr bwMode="auto">
          <a:xfrm>
            <a:off x="6897216" y="2083207"/>
            <a:ext cx="864096" cy="481697"/>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テキスト ボックス 17"/>
          <p:cNvSpPr txBox="1"/>
          <p:nvPr/>
        </p:nvSpPr>
        <p:spPr>
          <a:xfrm>
            <a:off x="5817096" y="2721317"/>
            <a:ext cx="3600400" cy="1200329"/>
          </a:xfrm>
          <a:prstGeom prst="rect">
            <a:avLst/>
          </a:prstGeom>
          <a:solidFill>
            <a:srgbClr val="FFFF00"/>
          </a:solidFill>
        </p:spPr>
        <p:txBody>
          <a:bodyPr wrap="square" rtlCol="0">
            <a:spAutoFit/>
          </a:bodyPr>
          <a:lstStyle/>
          <a:p>
            <a:r>
              <a:rPr kumimoji="1" lang="ja-JP" altLang="en-US" sz="3600" b="1" dirty="0" smtClean="0">
                <a:solidFill>
                  <a:srgbClr val="FF0000"/>
                </a:solidFill>
              </a:rPr>
              <a:t>誘導放出による光増幅</a:t>
            </a:r>
            <a:endParaRPr kumimoji="1" lang="ja-JP" altLang="en-US" sz="3600" b="1" dirty="0">
              <a:solidFill>
                <a:srgbClr val="FF0000"/>
              </a:solidFill>
            </a:endParaRPr>
          </a:p>
        </p:txBody>
      </p:sp>
    </p:spTree>
    <p:extLst>
      <p:ext uri="{BB962C8B-B14F-4D97-AF65-F5344CB8AC3E}">
        <p14:creationId xmlns:p14="http://schemas.microsoft.com/office/powerpoint/2010/main" val="19119118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980728"/>
            <a:ext cx="9096126"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511622" y="5445224"/>
            <a:ext cx="8856984" cy="1200329"/>
          </a:xfrm>
          <a:prstGeom prst="rect">
            <a:avLst/>
          </a:prstGeom>
          <a:solidFill>
            <a:srgbClr val="FFFF00"/>
          </a:solidFill>
        </p:spPr>
        <p:txBody>
          <a:bodyPr wrap="square" rtlCol="0">
            <a:spAutoFit/>
          </a:bodyPr>
          <a:lstStyle/>
          <a:p>
            <a:r>
              <a:rPr kumimoji="1" lang="ja-JP" altLang="en-US" sz="3600" b="1" dirty="0" smtClean="0">
                <a:solidFill>
                  <a:srgbClr val="FF0000"/>
                </a:solidFill>
              </a:rPr>
              <a:t>波長板と偏光子でパルス光のみ通すようにする</a:t>
            </a:r>
            <a:endParaRPr kumimoji="1" lang="ja-JP" altLang="en-US" sz="3600" b="1" dirty="0">
              <a:solidFill>
                <a:srgbClr val="FF0000"/>
              </a:solidFill>
            </a:endParaRPr>
          </a:p>
        </p:txBody>
      </p:sp>
      <p:sp>
        <p:nvSpPr>
          <p:cNvPr id="3" name="テキスト ボックス 2"/>
          <p:cNvSpPr txBox="1"/>
          <p:nvPr/>
        </p:nvSpPr>
        <p:spPr>
          <a:xfrm>
            <a:off x="920552" y="835725"/>
            <a:ext cx="2232248" cy="707886"/>
          </a:xfrm>
          <a:prstGeom prst="rect">
            <a:avLst/>
          </a:prstGeom>
          <a:noFill/>
        </p:spPr>
        <p:txBody>
          <a:bodyPr wrap="square" rtlCol="0">
            <a:spAutoFit/>
          </a:bodyPr>
          <a:lstStyle/>
          <a:p>
            <a:r>
              <a:rPr kumimoji="1" lang="ja-JP" altLang="en-US" sz="4000" dirty="0" smtClean="0">
                <a:solidFill>
                  <a:srgbClr val="FF0000"/>
                </a:solidFill>
              </a:rPr>
              <a:t>偏光調整</a:t>
            </a:r>
            <a:endParaRPr kumimoji="1" lang="ja-JP" altLang="en-US" sz="4000" dirty="0">
              <a:solidFill>
                <a:srgbClr val="FF0000"/>
              </a:solidFill>
            </a:endParaRPr>
          </a:p>
        </p:txBody>
      </p:sp>
    </p:spTree>
    <p:extLst>
      <p:ext uri="{BB962C8B-B14F-4D97-AF65-F5344CB8AC3E}">
        <p14:creationId xmlns:p14="http://schemas.microsoft.com/office/powerpoint/2010/main" val="267448879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416496" y="692696"/>
            <a:ext cx="6480720" cy="646331"/>
          </a:xfrm>
          <a:prstGeom prst="rect">
            <a:avLst/>
          </a:prstGeom>
          <a:noFill/>
        </p:spPr>
        <p:txBody>
          <a:bodyPr wrap="square" rtlCol="0">
            <a:spAutoFit/>
          </a:bodyPr>
          <a:lstStyle/>
          <a:p>
            <a:r>
              <a:rPr kumimoji="1" lang="en-US" altLang="ja-JP" sz="3600" dirty="0" smtClean="0">
                <a:solidFill>
                  <a:srgbClr val="FF0000"/>
                </a:solidFill>
              </a:rPr>
              <a:t>SPR</a:t>
            </a:r>
            <a:r>
              <a:rPr kumimoji="1" lang="ja-JP" altLang="en-US" sz="3600" dirty="0" smtClean="0">
                <a:solidFill>
                  <a:srgbClr val="FF0000"/>
                </a:solidFill>
              </a:rPr>
              <a:t>センサーの時間分解能</a:t>
            </a:r>
            <a:endParaRPr kumimoji="1" lang="ja-JP" altLang="en-US" sz="3600" dirty="0">
              <a:solidFill>
                <a:srgbClr val="FF0000"/>
              </a:solidFill>
            </a:endParaRPr>
          </a:p>
        </p:txBody>
      </p:sp>
      <p:sp>
        <p:nvSpPr>
          <p:cNvPr id="3" name="テキスト ボックス 2"/>
          <p:cNvSpPr txBox="1"/>
          <p:nvPr/>
        </p:nvSpPr>
        <p:spPr>
          <a:xfrm>
            <a:off x="200472" y="1599595"/>
            <a:ext cx="7992888" cy="523220"/>
          </a:xfrm>
          <a:prstGeom prst="rect">
            <a:avLst/>
          </a:prstGeom>
          <a:noFill/>
        </p:spPr>
        <p:txBody>
          <a:bodyPr wrap="square" rtlCol="0">
            <a:spAutoFit/>
          </a:bodyPr>
          <a:lstStyle/>
          <a:p>
            <a:r>
              <a:rPr kumimoji="1" lang="en-US" altLang="ja-JP" sz="2800" dirty="0" smtClean="0"/>
              <a:t>BI4500</a:t>
            </a:r>
            <a:r>
              <a:rPr kumimoji="1" lang="ja-JP" altLang="en-US" sz="2800" b="1" dirty="0" err="1" smtClean="0"/>
              <a:t>の検</a:t>
            </a:r>
            <a:r>
              <a:rPr kumimoji="1" lang="ja-JP" altLang="en-US" sz="2800" b="1" dirty="0" smtClean="0"/>
              <a:t>出速度は検出点一つ当たり</a:t>
            </a:r>
            <a:r>
              <a:rPr kumimoji="1" lang="en-US" altLang="ja-JP" sz="2800" b="1" dirty="0" smtClean="0"/>
              <a:t>4ms</a:t>
            </a:r>
            <a:r>
              <a:rPr kumimoji="1" lang="ja-JP" altLang="en-US" sz="2800" b="1" dirty="0" smtClean="0"/>
              <a:t>ほど</a:t>
            </a:r>
            <a:endParaRPr kumimoji="1" lang="ja-JP" altLang="en-US" sz="2800" b="1" dirty="0"/>
          </a:p>
        </p:txBody>
      </p:sp>
      <p:sp>
        <p:nvSpPr>
          <p:cNvPr id="4" name="下矢印 3"/>
          <p:cNvSpPr/>
          <p:nvPr/>
        </p:nvSpPr>
        <p:spPr bwMode="auto">
          <a:xfrm>
            <a:off x="4088904" y="2122815"/>
            <a:ext cx="1368152" cy="730121"/>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3060614" y="2996952"/>
            <a:ext cx="3456384" cy="584775"/>
          </a:xfrm>
          <a:prstGeom prst="rect">
            <a:avLst/>
          </a:prstGeom>
          <a:solidFill>
            <a:srgbClr val="002060"/>
          </a:solidFill>
        </p:spPr>
        <p:txBody>
          <a:bodyPr wrap="square" rtlCol="0">
            <a:spAutoFit/>
          </a:bodyPr>
          <a:lstStyle/>
          <a:p>
            <a:r>
              <a:rPr kumimoji="1" lang="ja-JP" altLang="en-US" sz="3200" b="1" dirty="0" smtClean="0">
                <a:solidFill>
                  <a:srgbClr val="FFFF00"/>
                </a:solidFill>
              </a:rPr>
              <a:t>リアルタイム計測</a:t>
            </a:r>
            <a:endParaRPr kumimoji="1" lang="ja-JP" altLang="en-US" sz="3200" b="1" dirty="0">
              <a:solidFill>
                <a:srgbClr val="FFFF00"/>
              </a:solidFill>
            </a:endParaRPr>
          </a:p>
        </p:txBody>
      </p:sp>
      <p:sp>
        <p:nvSpPr>
          <p:cNvPr id="6" name="テキスト ボックス 5"/>
          <p:cNvSpPr txBox="1"/>
          <p:nvPr/>
        </p:nvSpPr>
        <p:spPr>
          <a:xfrm>
            <a:off x="200472" y="3861048"/>
            <a:ext cx="9289032" cy="2062103"/>
          </a:xfrm>
          <a:prstGeom prst="rect">
            <a:avLst/>
          </a:prstGeom>
          <a:noFill/>
        </p:spPr>
        <p:txBody>
          <a:bodyPr wrap="square" rtlCol="0">
            <a:spAutoFit/>
          </a:bodyPr>
          <a:lstStyle/>
          <a:p>
            <a:r>
              <a:rPr kumimoji="1" lang="ja-JP" altLang="en-US" sz="3200" b="1" dirty="0" smtClean="0">
                <a:solidFill>
                  <a:schemeClr val="accent1">
                    <a:lumMod val="50000"/>
                  </a:schemeClr>
                </a:solidFill>
              </a:rPr>
              <a:t>ただし、より高い分解能を得るためには周波数カウンターのゲートタイムを長くする必要があるため、目標の分解能によってはリアルタイムでの計測は出来なくなる</a:t>
            </a:r>
            <a:endParaRPr kumimoji="1" lang="ja-JP" altLang="en-US" sz="3200" b="1" dirty="0">
              <a:solidFill>
                <a:schemeClr val="accent1">
                  <a:lumMod val="50000"/>
                </a:schemeClr>
              </a:solidFill>
            </a:endParaRPr>
          </a:p>
        </p:txBody>
      </p:sp>
    </p:spTree>
    <p:extLst>
      <p:ext uri="{BB962C8B-B14F-4D97-AF65-F5344CB8AC3E}">
        <p14:creationId xmlns:p14="http://schemas.microsoft.com/office/powerpoint/2010/main" val="22045783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501824" y="860435"/>
            <a:ext cx="7128792" cy="646331"/>
          </a:xfrm>
          <a:prstGeom prst="rect">
            <a:avLst/>
          </a:prstGeom>
          <a:noFill/>
        </p:spPr>
        <p:txBody>
          <a:bodyPr wrap="square" rtlCol="0">
            <a:spAutoFit/>
          </a:bodyPr>
          <a:lstStyle/>
          <a:p>
            <a:r>
              <a:rPr lang="en-US" altLang="ja-JP" sz="3600" dirty="0" smtClean="0">
                <a:solidFill>
                  <a:srgbClr val="FF0000"/>
                </a:solidFill>
              </a:rPr>
              <a:t>SPR</a:t>
            </a:r>
            <a:r>
              <a:rPr lang="ja-JP" altLang="en-US" sz="3600" dirty="0" smtClean="0">
                <a:solidFill>
                  <a:srgbClr val="FF0000"/>
                </a:solidFill>
              </a:rPr>
              <a:t>センサーの主な用途</a:t>
            </a:r>
            <a:endParaRPr kumimoji="1" lang="ja-JP" altLang="en-US" sz="3600" dirty="0">
              <a:solidFill>
                <a:srgbClr val="FF0000"/>
              </a:solidFill>
            </a:endParaRPr>
          </a:p>
        </p:txBody>
      </p:sp>
      <p:sp>
        <p:nvSpPr>
          <p:cNvPr id="3" name="テキスト ボックス 2"/>
          <p:cNvSpPr txBox="1"/>
          <p:nvPr/>
        </p:nvSpPr>
        <p:spPr>
          <a:xfrm>
            <a:off x="5169024" y="1700808"/>
            <a:ext cx="5400600" cy="2246769"/>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800" b="1" dirty="0" smtClean="0"/>
              <a:t>病気の早期発見</a:t>
            </a:r>
            <a:endParaRPr kumimoji="1" lang="en-US" altLang="ja-JP" sz="2800" b="1" dirty="0" smtClean="0"/>
          </a:p>
          <a:p>
            <a:pPr marL="342900" indent="-342900">
              <a:buFont typeface="Arial" panose="020B0604020202020204" pitchFamily="34" charset="0"/>
              <a:buChar char="•"/>
            </a:pPr>
            <a:r>
              <a:rPr lang="ja-JP" altLang="en-US" sz="2800" b="1" dirty="0" smtClean="0"/>
              <a:t>患者の早期回復</a:t>
            </a:r>
            <a:endParaRPr lang="en-US" altLang="ja-JP" sz="2800" b="1" dirty="0" smtClean="0"/>
          </a:p>
          <a:p>
            <a:pPr marL="342900" indent="-342900">
              <a:buFont typeface="Arial" panose="020B0604020202020204" pitchFamily="34" charset="0"/>
              <a:buChar char="•"/>
            </a:pPr>
            <a:r>
              <a:rPr lang="ja-JP" altLang="en-US" sz="2800" b="1" dirty="0" smtClean="0"/>
              <a:t>患者の肉体的負担の軽減</a:t>
            </a:r>
            <a:endParaRPr lang="en-US" altLang="ja-JP" sz="2800" b="1" dirty="0" smtClean="0"/>
          </a:p>
          <a:p>
            <a:pPr marL="342900" indent="-342900">
              <a:buFont typeface="Arial" panose="020B0604020202020204" pitchFamily="34" charset="0"/>
              <a:buChar char="•"/>
            </a:pPr>
            <a:r>
              <a:rPr kumimoji="1" lang="ja-JP" altLang="en-US" sz="2800" b="1" dirty="0" smtClean="0"/>
              <a:t>治療期間の短縮</a:t>
            </a:r>
            <a:endParaRPr kumimoji="1" lang="en-US" altLang="ja-JP" sz="2800" b="1" dirty="0" smtClean="0"/>
          </a:p>
          <a:p>
            <a:pPr marL="342900" indent="-342900">
              <a:buFont typeface="Arial" panose="020B0604020202020204" pitchFamily="34" charset="0"/>
              <a:buChar char="•"/>
            </a:pPr>
            <a:r>
              <a:rPr lang="ja-JP" altLang="en-US" sz="2800" b="1" dirty="0" smtClean="0"/>
              <a:t>医療費の削減</a:t>
            </a:r>
            <a:endParaRPr kumimoji="1" lang="ja-JP" altLang="en-US" sz="2800" b="1" dirty="0"/>
          </a:p>
        </p:txBody>
      </p:sp>
      <p:sp>
        <p:nvSpPr>
          <p:cNvPr id="4" name="テキスト ボックス 3"/>
          <p:cNvSpPr txBox="1"/>
          <p:nvPr/>
        </p:nvSpPr>
        <p:spPr>
          <a:xfrm>
            <a:off x="704528" y="1531530"/>
            <a:ext cx="4680520" cy="258532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ja-JP" altLang="en-US" sz="3600" dirty="0" smtClean="0"/>
              <a:t>ガス濃度センサー</a:t>
            </a:r>
            <a:endParaRPr lang="en-US" altLang="ja-JP" sz="3600" dirty="0" smtClean="0"/>
          </a:p>
          <a:p>
            <a:pPr marL="342900" indent="-342900">
              <a:lnSpc>
                <a:spcPct val="150000"/>
              </a:lnSpc>
              <a:buFont typeface="Arial" panose="020B0604020202020204" pitchFamily="34" charset="0"/>
              <a:buChar char="•"/>
            </a:pPr>
            <a:r>
              <a:rPr lang="ja-JP" altLang="en-US" sz="3600" dirty="0"/>
              <a:t>バイオセンサー</a:t>
            </a:r>
            <a:endParaRPr lang="en-US" altLang="ja-JP" sz="3600" dirty="0" smtClean="0"/>
          </a:p>
          <a:p>
            <a:pPr marL="342900" indent="-342900">
              <a:lnSpc>
                <a:spcPct val="150000"/>
              </a:lnSpc>
              <a:buFont typeface="Arial" panose="020B0604020202020204" pitchFamily="34" charset="0"/>
              <a:buChar char="•"/>
            </a:pPr>
            <a:r>
              <a:rPr kumimoji="1" lang="ja-JP" altLang="en-US" sz="3600" dirty="0" smtClean="0"/>
              <a:t>溶液濃度センサー</a:t>
            </a:r>
            <a:endParaRPr kumimoji="1" lang="ja-JP" altLang="en-US" sz="3600" dirty="0"/>
          </a:p>
        </p:txBody>
      </p:sp>
      <p:sp>
        <p:nvSpPr>
          <p:cNvPr id="5" name="左中かっこ 4"/>
          <p:cNvSpPr/>
          <p:nvPr/>
        </p:nvSpPr>
        <p:spPr bwMode="auto">
          <a:xfrm>
            <a:off x="4736976" y="1852084"/>
            <a:ext cx="432048" cy="194421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下矢印 5"/>
          <p:cNvSpPr/>
          <p:nvPr/>
        </p:nvSpPr>
        <p:spPr bwMode="auto">
          <a:xfrm>
            <a:off x="2864768" y="4116853"/>
            <a:ext cx="1512168" cy="824315"/>
          </a:xfrm>
          <a:prstGeom prst="downArrow">
            <a:avLst/>
          </a:prstGeom>
          <a:solidFill>
            <a:srgbClr val="FFFF00"/>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7" name="テキスト ボックス 6"/>
          <p:cNvSpPr txBox="1"/>
          <p:nvPr/>
        </p:nvSpPr>
        <p:spPr>
          <a:xfrm>
            <a:off x="4376936" y="4267400"/>
            <a:ext cx="4104456" cy="523220"/>
          </a:xfrm>
          <a:prstGeom prst="rect">
            <a:avLst/>
          </a:prstGeom>
          <a:noFill/>
        </p:spPr>
        <p:txBody>
          <a:bodyPr wrap="square" rtlCol="0">
            <a:spAutoFit/>
          </a:bodyPr>
          <a:lstStyle/>
          <a:p>
            <a:r>
              <a:rPr kumimoji="1" lang="ja-JP" altLang="en-US" sz="2800" b="1" dirty="0" smtClean="0"/>
              <a:t>実用化のためには</a:t>
            </a:r>
            <a:endParaRPr kumimoji="1" lang="ja-JP" altLang="en-US" sz="2800" b="1" dirty="0"/>
          </a:p>
        </p:txBody>
      </p:sp>
      <p:sp>
        <p:nvSpPr>
          <p:cNvPr id="8" name="テキスト ボックス 7"/>
          <p:cNvSpPr txBox="1"/>
          <p:nvPr/>
        </p:nvSpPr>
        <p:spPr>
          <a:xfrm>
            <a:off x="334262" y="5161389"/>
            <a:ext cx="9237476" cy="707886"/>
          </a:xfrm>
          <a:prstGeom prst="rect">
            <a:avLst/>
          </a:prstGeom>
          <a:noFill/>
        </p:spPr>
        <p:txBody>
          <a:bodyPr wrap="square" rtlCol="0">
            <a:spAutoFit/>
          </a:bodyPr>
          <a:lstStyle/>
          <a:p>
            <a:r>
              <a:rPr kumimoji="1" lang="ja-JP" altLang="en-US" sz="4000" dirty="0" smtClean="0">
                <a:solidFill>
                  <a:srgbClr val="FF0000"/>
                </a:solidFill>
              </a:rPr>
              <a:t>携帯性や使い勝手の良さの向上が必要</a:t>
            </a:r>
            <a:endParaRPr kumimoji="1" lang="ja-JP" altLang="en-US" sz="4000" dirty="0">
              <a:solidFill>
                <a:srgbClr val="FF0000"/>
              </a:solidFill>
            </a:endParaRPr>
          </a:p>
        </p:txBody>
      </p:sp>
    </p:spTree>
    <p:extLst>
      <p:ext uri="{BB962C8B-B14F-4D97-AF65-F5344CB8AC3E}">
        <p14:creationId xmlns:p14="http://schemas.microsoft.com/office/powerpoint/2010/main" val="31657848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0552" y="694436"/>
            <a:ext cx="7920880" cy="646331"/>
          </a:xfrm>
          <a:prstGeom prst="rect">
            <a:avLst/>
          </a:prstGeom>
          <a:noFill/>
        </p:spPr>
        <p:txBody>
          <a:bodyPr wrap="square" rtlCol="0">
            <a:spAutoFit/>
          </a:bodyPr>
          <a:lstStyle/>
          <a:p>
            <a:r>
              <a:rPr lang="ja-JP" altLang="en-US" sz="3600" dirty="0"/>
              <a:t>　</a:t>
            </a:r>
            <a:r>
              <a:rPr kumimoji="1" lang="ja-JP" altLang="en-US" sz="3600" dirty="0" smtClean="0">
                <a:solidFill>
                  <a:srgbClr val="FF0000"/>
                </a:solidFill>
              </a:rPr>
              <a:t>表面プラズモン共鳴</a:t>
            </a:r>
            <a:r>
              <a:rPr kumimoji="1" lang="en-US" altLang="ja-JP" sz="3600" dirty="0" smtClean="0">
                <a:solidFill>
                  <a:srgbClr val="FF0000"/>
                </a:solidFill>
              </a:rPr>
              <a:t>(SPR)</a:t>
            </a:r>
            <a:r>
              <a:rPr kumimoji="1" lang="ja-JP" altLang="en-US" sz="3600" dirty="0" smtClean="0">
                <a:solidFill>
                  <a:srgbClr val="FF0000"/>
                </a:solidFill>
              </a:rPr>
              <a:t>センサー</a:t>
            </a:r>
            <a:endParaRPr kumimoji="1" lang="ja-JP" altLang="en-US" sz="3600" dirty="0">
              <a:solidFill>
                <a:srgbClr val="FF0000"/>
              </a:solidFill>
            </a:endParaRPr>
          </a:p>
        </p:txBody>
      </p:sp>
      <p:sp>
        <p:nvSpPr>
          <p:cNvPr id="4" name="右矢印 3"/>
          <p:cNvSpPr/>
          <p:nvPr/>
        </p:nvSpPr>
        <p:spPr bwMode="auto">
          <a:xfrm>
            <a:off x="848544" y="1372470"/>
            <a:ext cx="720080" cy="468923"/>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1496616" y="1340767"/>
            <a:ext cx="7416824" cy="1477328"/>
          </a:xfrm>
          <a:prstGeom prst="rect">
            <a:avLst/>
          </a:prstGeom>
          <a:noFill/>
        </p:spPr>
        <p:txBody>
          <a:bodyPr wrap="square" rtlCol="0">
            <a:spAutoFit/>
          </a:bodyPr>
          <a:lstStyle/>
          <a:p>
            <a:r>
              <a:rPr kumimoji="1" lang="ja-JP" altLang="en-US" sz="3000" b="1" dirty="0" smtClean="0"/>
              <a:t>サンプルの屈折率を高感度に測定するセンサー。バイオセンサーや環境センシングとしての</a:t>
            </a:r>
            <a:r>
              <a:rPr lang="ja-JP" altLang="en-US" sz="3000" b="1" dirty="0"/>
              <a:t>活躍</a:t>
            </a:r>
            <a:r>
              <a:rPr kumimoji="1" lang="ja-JP" altLang="en-US" sz="3000" b="1" dirty="0" smtClean="0"/>
              <a:t>が期待されている。</a:t>
            </a:r>
            <a:endParaRPr kumimoji="1" lang="ja-JP" altLang="en-US" sz="3000" b="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 y="3240909"/>
            <a:ext cx="5400600" cy="379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553" y="2996951"/>
            <a:ext cx="4450966" cy="4036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5520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8" y="2644081"/>
            <a:ext cx="5710659" cy="421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00472" y="836712"/>
            <a:ext cx="8280920" cy="707886"/>
          </a:xfrm>
          <a:prstGeom prst="rect">
            <a:avLst/>
          </a:prstGeom>
          <a:noFill/>
        </p:spPr>
        <p:txBody>
          <a:bodyPr wrap="square" rtlCol="0">
            <a:spAutoFit/>
          </a:bodyPr>
          <a:lstStyle/>
          <a:p>
            <a:r>
              <a:rPr kumimoji="1" lang="ja-JP" altLang="en-US" sz="4000" dirty="0" smtClean="0">
                <a:solidFill>
                  <a:srgbClr val="FF0000"/>
                </a:solidFill>
              </a:rPr>
              <a:t>光による表面プラズモンの励起</a:t>
            </a:r>
            <a:endParaRPr kumimoji="1" lang="ja-JP" altLang="en-US" sz="4000" dirty="0">
              <a:solidFill>
                <a:srgbClr val="FF0000"/>
              </a:solidFill>
            </a:endParaRPr>
          </a:p>
        </p:txBody>
      </p:sp>
      <p:sp>
        <p:nvSpPr>
          <p:cNvPr id="3" name="テキスト ボックス 2"/>
          <p:cNvSpPr txBox="1"/>
          <p:nvPr/>
        </p:nvSpPr>
        <p:spPr>
          <a:xfrm>
            <a:off x="632520" y="1544598"/>
            <a:ext cx="8640960" cy="1200329"/>
          </a:xfrm>
          <a:prstGeom prst="rect">
            <a:avLst/>
          </a:prstGeom>
          <a:noFill/>
        </p:spPr>
        <p:txBody>
          <a:bodyPr wrap="square" rtlCol="0">
            <a:spAutoFit/>
          </a:bodyPr>
          <a:lstStyle/>
          <a:p>
            <a:r>
              <a:rPr kumimoji="1" lang="ja-JP" altLang="en-US" sz="2400" b="1" dirty="0" smtClean="0"/>
              <a:t>光により表面プラズモンが励起されるためには光子と表面プラズモンの二種類の粒子のエネルギーが等しく、波数ベクトルの大きさと方向が等しくなければならない</a:t>
            </a:r>
            <a:endParaRPr kumimoji="1" lang="ja-JP" altLang="en-US" sz="2400" b="1" dirty="0"/>
          </a:p>
        </p:txBody>
      </p:sp>
      <p:sp>
        <p:nvSpPr>
          <p:cNvPr id="4" name="下矢印 3"/>
          <p:cNvSpPr/>
          <p:nvPr/>
        </p:nvSpPr>
        <p:spPr bwMode="auto">
          <a:xfrm>
            <a:off x="5849697" y="5203399"/>
            <a:ext cx="1296144" cy="61206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536692" y="3356992"/>
            <a:ext cx="4337761" cy="1815882"/>
          </a:xfrm>
          <a:prstGeom prst="rect">
            <a:avLst/>
          </a:prstGeom>
          <a:noFill/>
        </p:spPr>
        <p:txBody>
          <a:bodyPr wrap="square" rtlCol="0">
            <a:spAutoFit/>
          </a:bodyPr>
          <a:lstStyle/>
          <a:p>
            <a:r>
              <a:rPr kumimoji="1" lang="ja-JP" altLang="en-US" sz="2800" b="1" dirty="0" smtClean="0"/>
              <a:t>誘電体を挟むことによって光の周波数を波数ベクトルの関係を表す直線の傾きを変える</a:t>
            </a:r>
            <a:endParaRPr kumimoji="1" lang="ja-JP" altLang="en-US" sz="2800" b="1" dirty="0"/>
          </a:p>
        </p:txBody>
      </p:sp>
      <p:sp>
        <p:nvSpPr>
          <p:cNvPr id="7" name="下矢印 6"/>
          <p:cNvSpPr/>
          <p:nvPr/>
        </p:nvSpPr>
        <p:spPr bwMode="auto">
          <a:xfrm>
            <a:off x="5849697" y="2765704"/>
            <a:ext cx="1296144" cy="61206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5536692" y="5815464"/>
            <a:ext cx="3952812" cy="584775"/>
          </a:xfrm>
          <a:prstGeom prst="rect">
            <a:avLst/>
          </a:prstGeom>
          <a:solidFill>
            <a:srgbClr val="FFFF00"/>
          </a:solidFill>
        </p:spPr>
        <p:txBody>
          <a:bodyPr wrap="square" rtlCol="0">
            <a:spAutoFit/>
          </a:bodyPr>
          <a:lstStyle/>
          <a:p>
            <a:r>
              <a:rPr kumimoji="1" lang="ja-JP" altLang="en-US" sz="3200" b="1" dirty="0" smtClean="0">
                <a:solidFill>
                  <a:srgbClr val="FF0000"/>
                </a:solidFill>
              </a:rPr>
              <a:t>表面プラズモン励起</a:t>
            </a:r>
            <a:endParaRPr kumimoji="1" lang="ja-JP" altLang="en-US" sz="3200" b="1" dirty="0">
              <a:solidFill>
                <a:srgbClr val="FF0000"/>
              </a:solidFill>
            </a:endParaRPr>
          </a:p>
        </p:txBody>
      </p:sp>
      <p:sp>
        <p:nvSpPr>
          <p:cNvPr id="8" name="テキスト ボックス 7"/>
          <p:cNvSpPr txBox="1"/>
          <p:nvPr/>
        </p:nvSpPr>
        <p:spPr>
          <a:xfrm>
            <a:off x="7105959" y="5214955"/>
            <a:ext cx="2768494" cy="523220"/>
          </a:xfrm>
          <a:prstGeom prst="rect">
            <a:avLst/>
          </a:prstGeom>
          <a:noFill/>
        </p:spPr>
        <p:txBody>
          <a:bodyPr wrap="square" rtlCol="0">
            <a:spAutoFit/>
          </a:bodyPr>
          <a:lstStyle/>
          <a:p>
            <a:r>
              <a:rPr kumimoji="1" lang="ja-JP" altLang="en-US" sz="2800" b="1" dirty="0" smtClean="0">
                <a:solidFill>
                  <a:srgbClr val="0070C0"/>
                </a:solidFill>
              </a:rPr>
              <a:t>全反射減衰法</a:t>
            </a:r>
            <a:endParaRPr kumimoji="1" lang="ja-JP" altLang="en-US" sz="2800" b="1" dirty="0">
              <a:solidFill>
                <a:srgbClr val="0070C0"/>
              </a:solidFill>
            </a:endParaRPr>
          </a:p>
        </p:txBody>
      </p:sp>
    </p:spTree>
    <p:extLst>
      <p:ext uri="{BB962C8B-B14F-4D97-AF65-F5344CB8AC3E}">
        <p14:creationId xmlns:p14="http://schemas.microsoft.com/office/powerpoint/2010/main" val="82218877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44488" y="908719"/>
            <a:ext cx="8352928" cy="769441"/>
          </a:xfrm>
          <a:prstGeom prst="rect">
            <a:avLst/>
          </a:prstGeom>
          <a:noFill/>
        </p:spPr>
        <p:txBody>
          <a:bodyPr wrap="square" rtlCol="0">
            <a:spAutoFit/>
          </a:bodyPr>
          <a:lstStyle/>
          <a:p>
            <a:r>
              <a:rPr kumimoji="1" lang="ja-JP" altLang="en-US" sz="4400" dirty="0" smtClean="0">
                <a:solidFill>
                  <a:srgbClr val="FF0000"/>
                </a:solidFill>
              </a:rPr>
              <a:t>周波数領域でのスペクトル変化</a:t>
            </a:r>
            <a:endParaRPr kumimoji="1" lang="ja-JP" altLang="en-US" sz="4400" dirty="0">
              <a:solidFill>
                <a:srgbClr val="FF0000"/>
              </a:solidFill>
            </a:endParaRPr>
          </a:p>
        </p:txBody>
      </p:sp>
      <p:sp>
        <p:nvSpPr>
          <p:cNvPr id="3" name="テキスト ボックス 2"/>
          <p:cNvSpPr txBox="1"/>
          <p:nvPr/>
        </p:nvSpPr>
        <p:spPr>
          <a:xfrm>
            <a:off x="344488" y="1678160"/>
            <a:ext cx="9073008" cy="1200329"/>
          </a:xfrm>
          <a:prstGeom prst="rect">
            <a:avLst/>
          </a:prstGeom>
          <a:noFill/>
        </p:spPr>
        <p:txBody>
          <a:bodyPr wrap="square" rtlCol="0">
            <a:spAutoFit/>
          </a:bodyPr>
          <a:lstStyle/>
          <a:p>
            <a:r>
              <a:rPr kumimoji="1" lang="ja-JP" altLang="en-US" sz="3600" dirty="0" smtClean="0"/>
              <a:t>サンプルの屈折率変化を周波数領域での変化として見ることが出来たら</a:t>
            </a:r>
            <a:r>
              <a:rPr kumimoji="1" lang="en-US" altLang="ja-JP" sz="3600" dirty="0" smtClean="0"/>
              <a:t>…</a:t>
            </a:r>
            <a:endParaRPr kumimoji="1" lang="ja-JP" altLang="en-US" sz="3600" dirty="0"/>
          </a:p>
        </p:txBody>
      </p:sp>
      <p:sp>
        <p:nvSpPr>
          <p:cNvPr id="4" name="下矢印 3"/>
          <p:cNvSpPr/>
          <p:nvPr/>
        </p:nvSpPr>
        <p:spPr bwMode="auto">
          <a:xfrm>
            <a:off x="3944888" y="2878489"/>
            <a:ext cx="1368152" cy="69452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344488" y="3717032"/>
            <a:ext cx="9073008" cy="1077218"/>
          </a:xfrm>
          <a:prstGeom prst="rect">
            <a:avLst/>
          </a:prstGeom>
          <a:solidFill>
            <a:srgbClr val="FFFF00"/>
          </a:solidFill>
        </p:spPr>
        <p:txBody>
          <a:bodyPr wrap="square" rtlCol="0">
            <a:spAutoFit/>
          </a:bodyPr>
          <a:lstStyle/>
          <a:p>
            <a:r>
              <a:rPr kumimoji="1" lang="ja-JP" altLang="en-US" sz="3200" b="1" dirty="0" smtClean="0">
                <a:solidFill>
                  <a:srgbClr val="0070C0"/>
                </a:solidFill>
              </a:rPr>
              <a:t>ダイナミックレンジの拡張やさらなる高分解能化が可能となる</a:t>
            </a:r>
            <a:endParaRPr kumimoji="1" lang="ja-JP" altLang="en-US" sz="3200" b="1" dirty="0">
              <a:solidFill>
                <a:srgbClr val="0070C0"/>
              </a:solidFill>
            </a:endParaRPr>
          </a:p>
        </p:txBody>
      </p:sp>
      <p:sp>
        <p:nvSpPr>
          <p:cNvPr id="6" name="テキスト ボックス 5"/>
          <p:cNvSpPr txBox="1"/>
          <p:nvPr/>
        </p:nvSpPr>
        <p:spPr>
          <a:xfrm>
            <a:off x="368896" y="5085184"/>
            <a:ext cx="8712968" cy="1077218"/>
          </a:xfrm>
          <a:prstGeom prst="rect">
            <a:avLst/>
          </a:prstGeom>
          <a:noFill/>
        </p:spPr>
        <p:txBody>
          <a:bodyPr wrap="square" rtlCol="0">
            <a:spAutoFit/>
          </a:bodyPr>
          <a:lstStyle/>
          <a:p>
            <a:r>
              <a:rPr kumimoji="1" lang="ja-JP" altLang="en-US" sz="3200" b="1" dirty="0" smtClean="0"/>
              <a:t>ただし目標の</a:t>
            </a:r>
            <a:r>
              <a:rPr lang="ja-JP" altLang="en-US" sz="3200" b="1" dirty="0"/>
              <a:t>分解能</a:t>
            </a:r>
            <a:r>
              <a:rPr kumimoji="1" lang="ja-JP" altLang="en-US" sz="3200" b="1" dirty="0" smtClean="0"/>
              <a:t>によってはリアルタイムでの測定ができなくなる</a:t>
            </a:r>
            <a:endParaRPr kumimoji="1" lang="ja-JP" altLang="en-US" sz="3200" b="1" dirty="0"/>
          </a:p>
        </p:txBody>
      </p:sp>
    </p:spTree>
    <p:extLst>
      <p:ext uri="{BB962C8B-B14F-4D97-AF65-F5344CB8AC3E}">
        <p14:creationId xmlns:p14="http://schemas.microsoft.com/office/powerpoint/2010/main" val="246457250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p:cNvSpPr txBox="1"/>
              <p:nvPr/>
            </p:nvSpPr>
            <p:spPr>
              <a:xfrm>
                <a:off x="465362" y="764704"/>
                <a:ext cx="9433048" cy="821700"/>
              </a:xfrm>
              <a:prstGeom prst="rect">
                <a:avLst/>
              </a:prstGeom>
              <a:noFill/>
            </p:spPr>
            <p:txBody>
              <a:bodyPr wrap="square" rtlCol="0">
                <a:spAutoFit/>
              </a:bodyPr>
              <a:lstStyle/>
              <a:p>
                <a:r>
                  <a:rPr kumimoji="1" lang="ja-JP" altLang="en-US" sz="4400" dirty="0" smtClean="0">
                    <a:solidFill>
                      <a:srgbClr val="FF0000"/>
                    </a:solidFill>
                  </a:rPr>
                  <a:t>モード同期周波数</a:t>
                </a:r>
                <a14:m>
                  <m:oMath xmlns:m="http://schemas.openxmlformats.org/officeDocument/2006/math">
                    <m:sSub>
                      <m:sSubPr>
                        <m:ctrlPr>
                          <a:rPr kumimoji="1" lang="en-US" altLang="ja-JP" sz="4400" i="1" smtClean="0">
                            <a:solidFill>
                              <a:srgbClr val="FF0000"/>
                            </a:solidFill>
                            <a:latin typeface="Cambria Math"/>
                          </a:rPr>
                        </m:ctrlPr>
                      </m:sSubPr>
                      <m:e>
                        <m:r>
                          <a:rPr kumimoji="1" lang="en-US" altLang="ja-JP" sz="4400" b="0" i="1" smtClean="0">
                            <a:solidFill>
                              <a:srgbClr val="FF0000"/>
                            </a:solidFill>
                            <a:latin typeface="Cambria Math"/>
                          </a:rPr>
                          <m:t>𝑓</m:t>
                        </m:r>
                      </m:e>
                      <m:sub>
                        <m:r>
                          <a:rPr kumimoji="1" lang="en-US" altLang="ja-JP" sz="4400" b="0" i="1" smtClean="0">
                            <a:solidFill>
                              <a:srgbClr val="FF0000"/>
                            </a:solidFill>
                            <a:latin typeface="Cambria Math"/>
                          </a:rPr>
                          <m:t>𝑟𝑒𝑝</m:t>
                        </m:r>
                      </m:sub>
                    </m:sSub>
                  </m:oMath>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65362" y="764704"/>
                <a:ext cx="9433048" cy="821700"/>
              </a:xfrm>
              <a:prstGeom prst="rect">
                <a:avLst/>
              </a:prstGeom>
              <a:blipFill rotWithShape="1">
                <a:blip r:embed="rId2"/>
                <a:stretch>
                  <a:fillRect l="-2584" t="-18519" b="-2444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00472" y="1772816"/>
                <a:ext cx="8784976" cy="628826"/>
              </a:xfrm>
              <a:prstGeom prst="rect">
                <a:avLst/>
              </a:prstGeom>
              <a:noFill/>
            </p:spPr>
            <p:txBody>
              <a:bodyPr wrap="square" rtlCol="0">
                <a:spAutoFit/>
              </a:bodyPr>
              <a:lstStyle/>
              <a:p>
                <a14:m>
                  <m:oMath xmlns:m="http://schemas.openxmlformats.org/officeDocument/2006/math">
                    <m:sSub>
                      <m:sSubPr>
                        <m:ctrlPr>
                          <a:rPr kumimoji="1" lang="en-US" altLang="ja-JP" sz="3200" b="1" i="1" smtClean="0">
                            <a:latin typeface="Cambria Math"/>
                          </a:rPr>
                        </m:ctrlPr>
                      </m:sSubPr>
                      <m:e>
                        <m:r>
                          <a:rPr kumimoji="1" lang="en-US" altLang="ja-JP" sz="3200" b="1" i="1" smtClean="0">
                            <a:latin typeface="Cambria Math"/>
                          </a:rPr>
                          <m:t>𝒇</m:t>
                        </m:r>
                      </m:e>
                      <m:sub>
                        <m:r>
                          <a:rPr kumimoji="1" lang="en-US" altLang="ja-JP" sz="3200" b="1" i="1" smtClean="0">
                            <a:latin typeface="Cambria Math"/>
                          </a:rPr>
                          <m:t>𝒓𝒆𝒑</m:t>
                        </m:r>
                      </m:sub>
                    </m:sSub>
                  </m:oMath>
                </a14:m>
                <a:r>
                  <a:rPr kumimoji="1" lang="ja-JP" altLang="en-US" sz="3200" b="1" dirty="0" smtClean="0"/>
                  <a:t>は共振器の長さ、屈折率、温度に依存する</a:t>
                </a:r>
                <a:endParaRPr kumimoji="1" lang="ja-JP" altLang="en-US" sz="32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00472" y="1772816"/>
                <a:ext cx="8784976" cy="628826"/>
              </a:xfrm>
              <a:prstGeom prst="rect">
                <a:avLst/>
              </a:prstGeom>
              <a:blipFill rotWithShape="1">
                <a:blip r:embed="rId3"/>
                <a:stretch>
                  <a:fillRect t="-16505" r="-625" b="-203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0" y="2401642"/>
                <a:ext cx="8496944" cy="902939"/>
              </a:xfrm>
              <a:prstGeom prst="rect">
                <a:avLst/>
              </a:prstGeom>
              <a:noFill/>
            </p:spPr>
            <p:txBody>
              <a:bodyPr wrap="square" rtlCol="0">
                <a:spAutoFit/>
              </a:bodyPr>
              <a:lstStyle/>
              <a:p>
                <a:pPr algn="ctr"/>
                <a14:m>
                  <m:oMath xmlns:m="http://schemas.openxmlformats.org/officeDocument/2006/math">
                    <m:sSub>
                      <m:sSubPr>
                        <m:ctrlPr>
                          <a:rPr kumimoji="1" lang="en-US" altLang="ja-JP" sz="3600" i="1" smtClean="0">
                            <a:latin typeface="Cambria Math"/>
                          </a:rPr>
                        </m:ctrlPr>
                      </m:sSubPr>
                      <m:e>
                        <m:r>
                          <a:rPr kumimoji="1" lang="en-US" altLang="ja-JP" sz="3600" b="0" i="1" smtClean="0">
                            <a:latin typeface="Cambria Math"/>
                          </a:rPr>
                          <m:t>𝑓</m:t>
                        </m:r>
                      </m:e>
                      <m:sub>
                        <m:r>
                          <a:rPr kumimoji="1" lang="en-US" altLang="ja-JP" sz="3600" b="0" i="1" smtClean="0">
                            <a:latin typeface="Cambria Math"/>
                          </a:rPr>
                          <m:t>𝑟𝑒𝑝</m:t>
                        </m:r>
                      </m:sub>
                    </m:sSub>
                  </m:oMath>
                </a14:m>
                <a:r>
                  <a:rPr kumimoji="1" lang="en-US" altLang="ja-JP" sz="3600" dirty="0" smtClean="0"/>
                  <a:t>=</a:t>
                </a:r>
                <a14:m>
                  <m:oMath xmlns:m="http://schemas.openxmlformats.org/officeDocument/2006/math">
                    <m:f>
                      <m:fPr>
                        <m:ctrlPr>
                          <a:rPr kumimoji="1" lang="en-US" altLang="ja-JP" sz="3600" i="1" dirty="0" smtClean="0">
                            <a:latin typeface="Cambria Math"/>
                          </a:rPr>
                        </m:ctrlPr>
                      </m:fPr>
                      <m:num>
                        <m:r>
                          <a:rPr kumimoji="1" lang="en-US" altLang="ja-JP" sz="3600" b="0" i="1" dirty="0" smtClean="0">
                            <a:latin typeface="Cambria Math"/>
                          </a:rPr>
                          <m:t>𝑐</m:t>
                        </m:r>
                      </m:num>
                      <m:den>
                        <m:sSub>
                          <m:sSubPr>
                            <m:ctrlPr>
                              <a:rPr kumimoji="1" lang="en-US" altLang="ja-JP" sz="3600" i="1" dirty="0" smtClean="0">
                                <a:latin typeface="Cambria Math"/>
                              </a:rPr>
                            </m:ctrlPr>
                          </m:sSubPr>
                          <m:e>
                            <m:r>
                              <a:rPr kumimoji="1" lang="en-US" altLang="ja-JP" sz="3600" b="0" i="1" dirty="0" smtClean="0">
                                <a:latin typeface="Cambria Math"/>
                              </a:rPr>
                              <m:t>𝐿</m:t>
                            </m:r>
                          </m:e>
                          <m:sub>
                            <m:r>
                              <a:rPr kumimoji="1" lang="en-US" altLang="ja-JP" sz="3600" b="0" i="1" dirty="0" smtClean="0">
                                <a:latin typeface="Cambria Math"/>
                              </a:rPr>
                              <m:t>𝑆𝑀𝐹</m:t>
                            </m:r>
                          </m:sub>
                        </m:sSub>
                        <m:r>
                          <a:rPr kumimoji="1" lang="en-US" altLang="ja-JP" sz="3600" i="1" dirty="0" smtClean="0">
                            <a:latin typeface="Cambria Math"/>
                            <a:ea typeface="Cambria Math"/>
                          </a:rPr>
                          <m:t>×</m:t>
                        </m:r>
                        <m:sSub>
                          <m:sSubPr>
                            <m:ctrlPr>
                              <a:rPr kumimoji="1" lang="en-US" altLang="ja-JP" sz="3600" i="1" dirty="0" smtClean="0">
                                <a:latin typeface="Cambria Math"/>
                                <a:ea typeface="Cambria Math"/>
                              </a:rPr>
                            </m:ctrlPr>
                          </m:sSubPr>
                          <m:e>
                            <m:r>
                              <a:rPr kumimoji="1" lang="en-US" altLang="ja-JP" sz="3600" b="0" i="1" dirty="0" smtClean="0">
                                <a:latin typeface="Cambria Math"/>
                                <a:ea typeface="Cambria Math"/>
                              </a:rPr>
                              <m:t>𝑛</m:t>
                            </m:r>
                          </m:e>
                          <m:sub>
                            <m:r>
                              <a:rPr kumimoji="1" lang="en-US" altLang="ja-JP" sz="3600" b="0" i="1" dirty="0" smtClean="0">
                                <a:latin typeface="Cambria Math"/>
                                <a:ea typeface="Cambria Math"/>
                              </a:rPr>
                              <m:t>𝑆𝑀𝐹</m:t>
                            </m:r>
                          </m:sub>
                        </m:sSub>
                        <m:r>
                          <a:rPr kumimoji="1" lang="en-US" altLang="ja-JP" sz="3600" b="0" i="1" dirty="0" smtClean="0">
                            <a:latin typeface="Cambria Math"/>
                            <a:ea typeface="Cambria Math"/>
                          </a:rPr>
                          <m:t>+</m:t>
                        </m:r>
                        <m:sSub>
                          <m:sSubPr>
                            <m:ctrlPr>
                              <a:rPr kumimoji="1" lang="en-US" altLang="ja-JP" sz="3600" b="0" i="1" dirty="0" smtClean="0">
                                <a:latin typeface="Cambria Math"/>
                                <a:ea typeface="Cambria Math"/>
                              </a:rPr>
                            </m:ctrlPr>
                          </m:sSubPr>
                          <m:e>
                            <m:r>
                              <a:rPr kumimoji="1" lang="en-US" altLang="ja-JP" sz="3600" b="0" i="1" dirty="0" smtClean="0">
                                <a:latin typeface="Cambria Math"/>
                                <a:ea typeface="Cambria Math"/>
                              </a:rPr>
                              <m:t>𝐿</m:t>
                            </m:r>
                          </m:e>
                          <m:sub>
                            <m:r>
                              <a:rPr kumimoji="1" lang="en-US" altLang="ja-JP" sz="3600" b="0" i="1" dirty="0" smtClean="0">
                                <a:latin typeface="Cambria Math"/>
                                <a:ea typeface="Cambria Math"/>
                              </a:rPr>
                              <m:t>𝐸𝐷𝐹</m:t>
                            </m:r>
                          </m:sub>
                        </m:sSub>
                        <m:r>
                          <a:rPr kumimoji="1" lang="en-US" altLang="ja-JP" sz="3600" b="0" i="1" dirty="0" smtClean="0">
                            <a:latin typeface="Cambria Math"/>
                            <a:ea typeface="Cambria Math"/>
                          </a:rPr>
                          <m:t>×</m:t>
                        </m:r>
                        <m:sSub>
                          <m:sSubPr>
                            <m:ctrlPr>
                              <a:rPr kumimoji="1" lang="en-US" altLang="ja-JP" sz="3600" b="0" i="1" dirty="0" smtClean="0">
                                <a:latin typeface="Cambria Math"/>
                                <a:ea typeface="Cambria Math"/>
                              </a:rPr>
                            </m:ctrlPr>
                          </m:sSubPr>
                          <m:e>
                            <m:r>
                              <a:rPr kumimoji="1" lang="en-US" altLang="ja-JP" sz="3600" b="0" i="1" dirty="0" smtClean="0">
                                <a:latin typeface="Cambria Math"/>
                                <a:ea typeface="Cambria Math"/>
                              </a:rPr>
                              <m:t>𝑛</m:t>
                            </m:r>
                          </m:e>
                          <m:sub>
                            <m:r>
                              <a:rPr kumimoji="1" lang="en-US" altLang="ja-JP" sz="3600" b="0" i="1" dirty="0" smtClean="0">
                                <a:latin typeface="Cambria Math"/>
                                <a:ea typeface="Cambria Math"/>
                              </a:rPr>
                              <m:t>𝐸𝐷𝐹</m:t>
                            </m:r>
                          </m:sub>
                        </m:sSub>
                      </m:den>
                    </m:f>
                  </m:oMath>
                </a14:m>
                <a:endParaRPr kumimoji="1" lang="ja-JP" altLang="en-US" sz="36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0" y="2401642"/>
                <a:ext cx="8496944" cy="902939"/>
              </a:xfrm>
              <a:prstGeom prst="rect">
                <a:avLst/>
              </a:prstGeom>
              <a:blipFill rotWithShape="1">
                <a:blip r:embed="rId4"/>
                <a:stretch>
                  <a:fillRect t="-4054" b="-270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65362" y="3861048"/>
                <a:ext cx="8880126" cy="2355197"/>
              </a:xfrm>
              <a:prstGeom prst="rect">
                <a:avLst/>
              </a:prstGeom>
              <a:solidFill>
                <a:srgbClr val="0070C0"/>
              </a:solidFill>
            </p:spPr>
            <p:txBody>
              <a:bodyPr wrap="square" rtlCol="0">
                <a:spAutoFit/>
              </a:bodyPr>
              <a:lstStyle/>
              <a:p>
                <a:r>
                  <a:rPr lang="ja-JP" altLang="en-US" sz="3600" dirty="0" smtClean="0">
                    <a:solidFill>
                      <a:srgbClr val="FFFF00"/>
                    </a:solidFill>
                  </a:rPr>
                  <a:t>サンプルの屈折率変化で共振器の屈折率が変化すればモード同期周波数</a:t>
                </a:r>
                <a14:m>
                  <m:oMath xmlns:m="http://schemas.openxmlformats.org/officeDocument/2006/math">
                    <m:sSub>
                      <m:sSubPr>
                        <m:ctrlPr>
                          <a:rPr lang="en-US" altLang="ja-JP" sz="3600" i="1" smtClean="0">
                            <a:solidFill>
                              <a:srgbClr val="FFFF00"/>
                            </a:solidFill>
                            <a:latin typeface="Cambria Math"/>
                          </a:rPr>
                        </m:ctrlPr>
                      </m:sSubPr>
                      <m:e>
                        <m:r>
                          <a:rPr lang="en-US" altLang="ja-JP" sz="3600" b="0" i="1" smtClean="0">
                            <a:solidFill>
                              <a:srgbClr val="FFFF00"/>
                            </a:solidFill>
                            <a:latin typeface="Cambria Math"/>
                          </a:rPr>
                          <m:t>𝑓</m:t>
                        </m:r>
                      </m:e>
                      <m:sub>
                        <m:r>
                          <a:rPr lang="en-US" altLang="ja-JP" sz="3600" b="0" i="1" smtClean="0">
                            <a:solidFill>
                              <a:srgbClr val="FFFF00"/>
                            </a:solidFill>
                            <a:latin typeface="Cambria Math"/>
                          </a:rPr>
                          <m:t>𝑟𝑒𝑝</m:t>
                        </m:r>
                      </m:sub>
                    </m:sSub>
                    <m:r>
                      <a:rPr lang="ja-JP" altLang="en-US" sz="3600" b="0" i="1" smtClean="0">
                        <a:solidFill>
                          <a:srgbClr val="FFFF00"/>
                        </a:solidFill>
                        <a:latin typeface="Cambria Math"/>
                      </a:rPr>
                      <m:t>の</m:t>
                    </m:r>
                    <m:r>
                      <a:rPr lang="ja-JP" altLang="en-US" sz="3600" i="1">
                        <a:solidFill>
                          <a:srgbClr val="FFFF00"/>
                        </a:solidFill>
                        <a:latin typeface="Cambria Math"/>
                      </a:rPr>
                      <m:t>変化</m:t>
                    </m:r>
                    <m:r>
                      <a:rPr lang="ja-JP" altLang="en-US" sz="3600" b="0" i="1" smtClean="0">
                        <a:solidFill>
                          <a:srgbClr val="FFFF00"/>
                        </a:solidFill>
                        <a:latin typeface="Cambria Math"/>
                      </a:rPr>
                      <m:t>で</m:t>
                    </m:r>
                  </m:oMath>
                </a14:m>
                <a:r>
                  <a:rPr kumimoji="1" lang="ja-JP" altLang="en-US" sz="3600" dirty="0" smtClean="0">
                    <a:solidFill>
                      <a:srgbClr val="FFFF00"/>
                    </a:solidFill>
                  </a:rPr>
                  <a:t>サンプルの屈折率変化を測定できる可能性がある</a:t>
                </a:r>
                <a:endParaRPr kumimoji="1" lang="ja-JP" altLang="en-US" sz="3600" dirty="0">
                  <a:solidFill>
                    <a:srgbClr val="FFFF00"/>
                  </a:solidFill>
                </a:endParaRPr>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65362" y="3861048"/>
                <a:ext cx="8880126" cy="2355197"/>
              </a:xfrm>
              <a:prstGeom prst="rect">
                <a:avLst/>
              </a:prstGeom>
              <a:blipFill rotWithShape="1">
                <a:blip r:embed="rId5"/>
                <a:stretch>
                  <a:fillRect l="-2059" t="-3876" r="-1990" b="-775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1500521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2" y="1124744"/>
            <a:ext cx="5462588"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0" y="836712"/>
            <a:ext cx="3633788"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488504" y="4509120"/>
            <a:ext cx="6336704" cy="584775"/>
          </a:xfrm>
          <a:prstGeom prst="rect">
            <a:avLst/>
          </a:prstGeom>
          <a:solidFill>
            <a:srgbClr val="FFFF00"/>
          </a:solidFill>
        </p:spPr>
        <p:txBody>
          <a:bodyPr wrap="square" rtlCol="0">
            <a:spAutoFit/>
          </a:bodyPr>
          <a:lstStyle/>
          <a:p>
            <a:r>
              <a:rPr lang="ja-JP" altLang="en-US" sz="3200" dirty="0" smtClean="0">
                <a:solidFill>
                  <a:srgbClr val="FF0000"/>
                </a:solidFill>
              </a:rPr>
              <a:t>短波長側は遅く、長波長側は早い</a:t>
            </a:r>
            <a:endParaRPr kumimoji="1" lang="ja-JP" altLang="en-US" sz="3200" dirty="0">
              <a:solidFill>
                <a:srgbClr val="FF0000"/>
              </a:solidFill>
            </a:endParaRPr>
          </a:p>
        </p:txBody>
      </p:sp>
      <p:sp>
        <p:nvSpPr>
          <p:cNvPr id="26" name="下矢印 25"/>
          <p:cNvSpPr/>
          <p:nvPr/>
        </p:nvSpPr>
        <p:spPr bwMode="auto">
          <a:xfrm>
            <a:off x="3368824" y="5229200"/>
            <a:ext cx="1074588" cy="504056"/>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7" name="テキスト ボックス 26"/>
          <p:cNvSpPr txBox="1"/>
          <p:nvPr/>
        </p:nvSpPr>
        <p:spPr>
          <a:xfrm>
            <a:off x="704528" y="5877272"/>
            <a:ext cx="5904656" cy="584775"/>
          </a:xfrm>
          <a:prstGeom prst="rect">
            <a:avLst/>
          </a:prstGeom>
          <a:solidFill>
            <a:srgbClr val="FFFF00"/>
          </a:solidFill>
        </p:spPr>
        <p:txBody>
          <a:bodyPr wrap="square" rtlCol="0">
            <a:spAutoFit/>
          </a:bodyPr>
          <a:lstStyle/>
          <a:p>
            <a:r>
              <a:rPr kumimoji="1" lang="ja-JP" altLang="en-US" sz="3200" dirty="0" smtClean="0">
                <a:solidFill>
                  <a:srgbClr val="FF0000"/>
                </a:solidFill>
              </a:rPr>
              <a:t>波長分散はパルスが広がる方向</a:t>
            </a:r>
            <a:endParaRPr kumimoji="1" lang="ja-JP" altLang="en-US" sz="3200" dirty="0">
              <a:solidFill>
                <a:srgbClr val="FF0000"/>
              </a:solidFill>
            </a:endParaRPr>
          </a:p>
        </p:txBody>
      </p:sp>
    </p:spTree>
    <p:extLst>
      <p:ext uri="{BB962C8B-B14F-4D97-AF65-F5344CB8AC3E}">
        <p14:creationId xmlns:p14="http://schemas.microsoft.com/office/powerpoint/2010/main" val="17687858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52" y="1196752"/>
            <a:ext cx="5462588"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12" y="764704"/>
            <a:ext cx="35845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704528" y="4437112"/>
            <a:ext cx="6408712" cy="584775"/>
          </a:xfrm>
          <a:prstGeom prst="rect">
            <a:avLst/>
          </a:prstGeom>
          <a:solidFill>
            <a:srgbClr val="FFFF00"/>
          </a:solidFill>
        </p:spPr>
        <p:txBody>
          <a:bodyPr wrap="square" rtlCol="0">
            <a:spAutoFit/>
          </a:bodyPr>
          <a:lstStyle/>
          <a:p>
            <a:r>
              <a:rPr kumimoji="1" lang="ja-JP" altLang="en-US" sz="3200" dirty="0" smtClean="0">
                <a:solidFill>
                  <a:srgbClr val="FF0000"/>
                </a:solidFill>
              </a:rPr>
              <a:t>短波長側は早く、長波長側は遅い</a:t>
            </a:r>
            <a:endParaRPr kumimoji="1" lang="ja-JP" altLang="en-US" sz="3200" dirty="0">
              <a:solidFill>
                <a:srgbClr val="FF0000"/>
              </a:solidFill>
            </a:endParaRPr>
          </a:p>
        </p:txBody>
      </p:sp>
      <p:sp>
        <p:nvSpPr>
          <p:cNvPr id="16" name="下矢印 15"/>
          <p:cNvSpPr/>
          <p:nvPr/>
        </p:nvSpPr>
        <p:spPr bwMode="auto">
          <a:xfrm>
            <a:off x="3584848" y="5203657"/>
            <a:ext cx="792088" cy="567353"/>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7" name="テキスト ボックス 16"/>
          <p:cNvSpPr txBox="1"/>
          <p:nvPr/>
        </p:nvSpPr>
        <p:spPr>
          <a:xfrm>
            <a:off x="1100572" y="5877272"/>
            <a:ext cx="5616624" cy="584775"/>
          </a:xfrm>
          <a:prstGeom prst="rect">
            <a:avLst/>
          </a:prstGeom>
          <a:solidFill>
            <a:srgbClr val="FFFF00"/>
          </a:solidFill>
        </p:spPr>
        <p:txBody>
          <a:bodyPr wrap="square" rtlCol="0">
            <a:spAutoFit/>
          </a:bodyPr>
          <a:lstStyle/>
          <a:p>
            <a:r>
              <a:rPr kumimoji="1" lang="ja-JP" altLang="en-US" sz="3200" dirty="0" smtClean="0">
                <a:solidFill>
                  <a:srgbClr val="FF0000"/>
                </a:solidFill>
              </a:rPr>
              <a:t>波長分散はパルス圧縮の方向</a:t>
            </a:r>
            <a:endParaRPr kumimoji="1" lang="ja-JP" altLang="en-US" sz="3200" dirty="0">
              <a:solidFill>
                <a:srgbClr val="FF0000"/>
              </a:solidFill>
            </a:endParaRPr>
          </a:p>
        </p:txBody>
      </p:sp>
    </p:spTree>
    <p:extLst>
      <p:ext uri="{BB962C8B-B14F-4D97-AF65-F5344CB8AC3E}">
        <p14:creationId xmlns:p14="http://schemas.microsoft.com/office/powerpoint/2010/main" val="15919969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48" y="1700807"/>
            <a:ext cx="4968399" cy="363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bwMode="auto">
          <a:xfrm>
            <a:off x="204616" y="2492896"/>
            <a:ext cx="396044"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正方形/長方形 3"/>
          <p:cNvSpPr/>
          <p:nvPr/>
        </p:nvSpPr>
        <p:spPr bwMode="auto">
          <a:xfrm>
            <a:off x="4376936" y="4949974"/>
            <a:ext cx="504056"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rot="16200000">
            <a:off x="-521474" y="2854879"/>
            <a:ext cx="1844157" cy="400110"/>
          </a:xfrm>
          <a:prstGeom prst="rect">
            <a:avLst/>
          </a:prstGeom>
          <a:noFill/>
        </p:spPr>
        <p:txBody>
          <a:bodyPr wrap="square" rtlCol="0">
            <a:spAutoFit/>
          </a:bodyPr>
          <a:lstStyle/>
          <a:p>
            <a:r>
              <a:rPr kumimoji="1" lang="en-US" altLang="ja-JP" dirty="0" smtClean="0"/>
              <a:t>Optical power</a:t>
            </a:r>
            <a:endParaRPr kumimoji="1" lang="ja-JP" altLang="en-US" dirty="0"/>
          </a:p>
        </p:txBody>
      </p:sp>
      <p:sp>
        <p:nvSpPr>
          <p:cNvPr id="6" name="テキスト ボックス 5"/>
          <p:cNvSpPr txBox="1"/>
          <p:nvPr/>
        </p:nvSpPr>
        <p:spPr>
          <a:xfrm>
            <a:off x="1640632" y="5124524"/>
            <a:ext cx="1656184" cy="400110"/>
          </a:xfrm>
          <a:prstGeom prst="rect">
            <a:avLst/>
          </a:prstGeom>
          <a:noFill/>
        </p:spPr>
        <p:txBody>
          <a:bodyPr wrap="square" rtlCol="0">
            <a:spAutoFit/>
          </a:bodyPr>
          <a:lstStyle/>
          <a:p>
            <a:r>
              <a:rPr kumimoji="1" lang="en-US" altLang="ja-JP" dirty="0" smtClean="0"/>
              <a:t>wavelength</a:t>
            </a:r>
            <a:endParaRPr kumimoji="1" lang="ja-JP"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0992" y="1700807"/>
            <a:ext cx="51879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bwMode="auto">
          <a:xfrm>
            <a:off x="4880992" y="2636912"/>
            <a:ext cx="287955" cy="5760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正方形/長方形 8"/>
          <p:cNvSpPr/>
          <p:nvPr/>
        </p:nvSpPr>
        <p:spPr bwMode="auto">
          <a:xfrm>
            <a:off x="8985448" y="4949974"/>
            <a:ext cx="43204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テキスト ボックス 9"/>
          <p:cNvSpPr txBox="1"/>
          <p:nvPr/>
        </p:nvSpPr>
        <p:spPr>
          <a:xfrm rot="16200000">
            <a:off x="4124860" y="3192950"/>
            <a:ext cx="1800219" cy="400110"/>
          </a:xfrm>
          <a:prstGeom prst="rect">
            <a:avLst/>
          </a:prstGeom>
          <a:noFill/>
        </p:spPr>
        <p:txBody>
          <a:bodyPr wrap="square" rtlCol="0">
            <a:spAutoFit/>
          </a:bodyPr>
          <a:lstStyle/>
          <a:p>
            <a:r>
              <a:rPr kumimoji="1" lang="en-US" altLang="ja-JP" dirty="0" smtClean="0"/>
              <a:t>Optical power</a:t>
            </a:r>
            <a:endParaRPr kumimoji="1" lang="ja-JP" altLang="en-US" dirty="0"/>
          </a:p>
        </p:txBody>
      </p:sp>
      <p:sp>
        <p:nvSpPr>
          <p:cNvPr id="11" name="テキスト ボックス 10"/>
          <p:cNvSpPr txBox="1"/>
          <p:nvPr/>
        </p:nvSpPr>
        <p:spPr>
          <a:xfrm>
            <a:off x="6321152" y="5124524"/>
            <a:ext cx="1548172" cy="400110"/>
          </a:xfrm>
          <a:prstGeom prst="rect">
            <a:avLst/>
          </a:prstGeom>
          <a:noFill/>
        </p:spPr>
        <p:txBody>
          <a:bodyPr wrap="square" rtlCol="0">
            <a:spAutoFit/>
          </a:bodyPr>
          <a:lstStyle/>
          <a:p>
            <a:r>
              <a:rPr kumimoji="1" lang="en-US" altLang="ja-JP" dirty="0" smtClean="0"/>
              <a:t>wavelength</a:t>
            </a:r>
            <a:endParaRPr kumimoji="1" lang="ja-JP" altLang="en-US" dirty="0"/>
          </a:p>
        </p:txBody>
      </p:sp>
    </p:spTree>
    <p:extLst>
      <p:ext uri="{BB962C8B-B14F-4D97-AF65-F5344CB8AC3E}">
        <p14:creationId xmlns:p14="http://schemas.microsoft.com/office/powerpoint/2010/main" val="36527269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6557"/>
            <a:ext cx="6099239"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テキスト ボックス 1"/>
              <p:cNvSpPr txBox="1"/>
              <p:nvPr/>
            </p:nvSpPr>
            <p:spPr>
              <a:xfrm>
                <a:off x="5961112" y="1700808"/>
                <a:ext cx="3816424" cy="1031886"/>
              </a:xfrm>
              <a:prstGeom prst="rect">
                <a:avLst/>
              </a:prstGeom>
              <a:noFill/>
            </p:spPr>
            <p:txBody>
              <a:bodyPr wrap="square" rtlCol="0">
                <a:spAutoFit/>
              </a:bodyPr>
              <a:lstStyle/>
              <a:p>
                <a:r>
                  <a:rPr lang="ja-JP" altLang="en-US" sz="2400" b="1" dirty="0" smtClean="0"/>
                  <a:t>エバネッセント波の波数</a:t>
                </a:r>
                <a:endParaRPr lang="en-US" altLang="ja-JP" sz="2400" b="1" dirty="0" smtClean="0"/>
              </a:p>
              <a:p>
                <a:pPr algn="ctr"/>
                <a14:m>
                  <m:oMath xmlns:m="http://schemas.openxmlformats.org/officeDocument/2006/math">
                    <m:sSub>
                      <m:sSubPr>
                        <m:ctrlPr>
                          <a:rPr lang="ja-JP" altLang="ja-JP" sz="2800" i="1">
                            <a:latin typeface="Cambria Math"/>
                          </a:rPr>
                        </m:ctrlPr>
                      </m:sSubPr>
                      <m:e>
                        <m:r>
                          <a:rPr lang="en-US" altLang="ja-JP" sz="2800" i="1">
                            <a:latin typeface="Cambria Math"/>
                          </a:rPr>
                          <m:t>𝑘</m:t>
                        </m:r>
                      </m:e>
                      <m:sub>
                        <m:r>
                          <a:rPr lang="en-US" altLang="ja-JP" sz="2800" i="1">
                            <a:latin typeface="Cambria Math"/>
                          </a:rPr>
                          <m:t>𝑥</m:t>
                        </m:r>
                      </m:sub>
                    </m:sSub>
                  </m:oMath>
                </a14:m>
                <a:r>
                  <a:rPr lang="en-US" altLang="ja-JP" sz="2800" dirty="0"/>
                  <a:t>=n</a:t>
                </a:r>
                <a14:m>
                  <m:oMath xmlns:m="http://schemas.openxmlformats.org/officeDocument/2006/math">
                    <m:f>
                      <m:fPr>
                        <m:ctrlPr>
                          <a:rPr lang="ja-JP" altLang="ja-JP" sz="2800" i="1">
                            <a:latin typeface="Cambria Math"/>
                          </a:rPr>
                        </m:ctrlPr>
                      </m:fPr>
                      <m:num>
                        <m:r>
                          <a:rPr lang="en-US" altLang="ja-JP" sz="2800" i="1">
                            <a:latin typeface="Cambria Math"/>
                          </a:rPr>
                          <m:t>𝜔</m:t>
                        </m:r>
                      </m:num>
                      <m:den>
                        <m:r>
                          <a:rPr lang="en-US" altLang="ja-JP" sz="2800" i="1">
                            <a:latin typeface="Cambria Math"/>
                          </a:rPr>
                          <m:t>𝑐</m:t>
                        </m:r>
                      </m:den>
                    </m:f>
                  </m:oMath>
                </a14:m>
                <a:r>
                  <a:rPr lang="en-US" altLang="ja-JP" sz="2800" dirty="0" err="1"/>
                  <a:t>sin</a:t>
                </a:r>
                <a:r>
                  <a:rPr lang="en-US" altLang="ja-JP" sz="2800" i="1" dirty="0" err="1"/>
                  <a:t>θ</a:t>
                </a:r>
                <a:endParaRPr kumimoji="1" lang="ja-JP" altLang="en-US" sz="2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5961112" y="1700808"/>
                <a:ext cx="3816424" cy="1031886"/>
              </a:xfrm>
              <a:prstGeom prst="rect">
                <a:avLst/>
              </a:prstGeom>
              <a:blipFill rotWithShape="1">
                <a:blip r:embed="rId4"/>
                <a:stretch>
                  <a:fillRect l="-2556" t="-6509" b="-591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6105128" y="2996952"/>
                <a:ext cx="3312368" cy="1519519"/>
              </a:xfrm>
              <a:prstGeom prst="rect">
                <a:avLst/>
              </a:prstGeom>
              <a:noFill/>
            </p:spPr>
            <p:txBody>
              <a:bodyPr wrap="square" rtlCol="0">
                <a:spAutoFit/>
              </a:bodyPr>
              <a:lstStyle/>
              <a:p>
                <a:r>
                  <a:rPr lang="ja-JP" altLang="en-US" sz="2400" b="1" dirty="0" smtClean="0"/>
                  <a:t>表面プラズモンの波数</a:t>
                </a:r>
                <a:endParaRPr lang="en-US" altLang="ja-JP" sz="2400" b="1" dirty="0" smtClean="0"/>
              </a:p>
              <a:p>
                <a:pPr/>
                <a14:m>
                  <m:oMathPara xmlns:m="http://schemas.openxmlformats.org/officeDocument/2006/math">
                    <m:oMathParaPr>
                      <m:jc m:val="centerGroup"/>
                    </m:oMathParaPr>
                    <m:oMath xmlns:m="http://schemas.openxmlformats.org/officeDocument/2006/math">
                      <m:sSub>
                        <m:sSubPr>
                          <m:ctrlPr>
                            <a:rPr lang="ja-JP" altLang="ja-JP" sz="2800" i="1">
                              <a:latin typeface="Cambria Math"/>
                            </a:rPr>
                          </m:ctrlPr>
                        </m:sSubPr>
                        <m:e>
                          <m:r>
                            <a:rPr lang="en-US" altLang="ja-JP" sz="2800" i="1">
                              <a:latin typeface="Cambria Math"/>
                            </a:rPr>
                            <m:t>𝑘</m:t>
                          </m:r>
                        </m:e>
                        <m:sub>
                          <m:r>
                            <a:rPr lang="en-US" altLang="ja-JP" sz="2800" i="1">
                              <a:latin typeface="Cambria Math"/>
                            </a:rPr>
                            <m:t>𝑦</m:t>
                          </m:r>
                        </m:sub>
                      </m:sSub>
                      <m:r>
                        <a:rPr lang="en-US" altLang="ja-JP" sz="2800" i="1">
                          <a:latin typeface="Cambria Math"/>
                        </a:rPr>
                        <m:t>=</m:t>
                      </m:r>
                      <m:f>
                        <m:fPr>
                          <m:ctrlPr>
                            <a:rPr lang="ja-JP" altLang="ja-JP" sz="2800" i="1">
                              <a:latin typeface="Cambria Math"/>
                            </a:rPr>
                          </m:ctrlPr>
                        </m:fPr>
                        <m:num>
                          <m:r>
                            <m:rPr>
                              <m:sty m:val="p"/>
                            </m:rPr>
                            <a:rPr lang="en-US" altLang="ja-JP" sz="2800">
                              <a:latin typeface="Cambria Math"/>
                            </a:rPr>
                            <m:t>ω</m:t>
                          </m:r>
                        </m:num>
                        <m:den>
                          <m:r>
                            <m:rPr>
                              <m:sty m:val="p"/>
                            </m:rPr>
                            <a:rPr lang="en-US" altLang="ja-JP" sz="2800">
                              <a:latin typeface="Cambria Math"/>
                            </a:rPr>
                            <m:t>c</m:t>
                          </m:r>
                        </m:den>
                      </m:f>
                      <m:sSup>
                        <m:sSupPr>
                          <m:ctrlPr>
                            <a:rPr lang="ja-JP" altLang="ja-JP" sz="2800" i="1">
                              <a:latin typeface="Cambria Math"/>
                            </a:rPr>
                          </m:ctrlPr>
                        </m:sSupPr>
                        <m:e>
                          <m:r>
                            <a:rPr lang="en-US" altLang="ja-JP" sz="2800" i="1">
                              <a:latin typeface="Cambria Math"/>
                            </a:rPr>
                            <m:t>(</m:t>
                          </m:r>
                          <m:f>
                            <m:fPr>
                              <m:ctrlPr>
                                <a:rPr lang="ja-JP" altLang="ja-JP" sz="2800" i="1">
                                  <a:latin typeface="Cambria Math"/>
                                </a:rPr>
                              </m:ctrlPr>
                            </m:fPr>
                            <m:num>
                              <m:sSub>
                                <m:sSubPr>
                                  <m:ctrlPr>
                                    <a:rPr lang="ja-JP" altLang="ja-JP" sz="2800" i="1">
                                      <a:latin typeface="Cambria Math"/>
                                    </a:rPr>
                                  </m:ctrlPr>
                                </m:sSubPr>
                                <m:e>
                                  <m:r>
                                    <a:rPr lang="en-US" altLang="ja-JP" sz="2800" i="1">
                                      <a:latin typeface="Cambria Math"/>
                                    </a:rPr>
                                    <m:t>𝜀</m:t>
                                  </m:r>
                                </m:e>
                                <m:sub>
                                  <m:r>
                                    <a:rPr lang="en-US" altLang="ja-JP" sz="2800" i="1">
                                      <a:latin typeface="Cambria Math"/>
                                    </a:rPr>
                                    <m:t>1</m:t>
                                  </m:r>
                                </m:sub>
                              </m:sSub>
                              <m:sSub>
                                <m:sSubPr>
                                  <m:ctrlPr>
                                    <a:rPr lang="ja-JP" altLang="ja-JP" sz="2800" i="1">
                                      <a:latin typeface="Cambria Math"/>
                                    </a:rPr>
                                  </m:ctrlPr>
                                </m:sSubPr>
                                <m:e>
                                  <m:r>
                                    <a:rPr lang="en-US" altLang="ja-JP" sz="2800" i="1">
                                      <a:latin typeface="Cambria Math"/>
                                    </a:rPr>
                                    <m:t>𝜀</m:t>
                                  </m:r>
                                </m:e>
                                <m:sub>
                                  <m:r>
                                    <a:rPr lang="en-US" altLang="ja-JP" sz="2800" i="1">
                                      <a:latin typeface="Cambria Math"/>
                                    </a:rPr>
                                    <m:t>2</m:t>
                                  </m:r>
                                </m:sub>
                              </m:sSub>
                            </m:num>
                            <m:den>
                              <m:sSub>
                                <m:sSubPr>
                                  <m:ctrlPr>
                                    <a:rPr lang="ja-JP" altLang="ja-JP" sz="2800" i="1">
                                      <a:latin typeface="Cambria Math"/>
                                    </a:rPr>
                                  </m:ctrlPr>
                                </m:sSubPr>
                                <m:e>
                                  <m:r>
                                    <a:rPr lang="en-US" altLang="ja-JP" sz="2800" i="1">
                                      <a:latin typeface="Cambria Math"/>
                                    </a:rPr>
                                    <m:t>𝜀</m:t>
                                  </m:r>
                                </m:e>
                                <m:sub>
                                  <m:r>
                                    <a:rPr lang="en-US" altLang="ja-JP" sz="2800" i="1">
                                      <a:latin typeface="Cambria Math"/>
                                    </a:rPr>
                                    <m:t>1</m:t>
                                  </m:r>
                                </m:sub>
                              </m:sSub>
                              <m:sSub>
                                <m:sSubPr>
                                  <m:ctrlPr>
                                    <a:rPr lang="ja-JP" altLang="ja-JP" sz="2800" i="1">
                                      <a:latin typeface="Cambria Math"/>
                                    </a:rPr>
                                  </m:ctrlPr>
                                </m:sSubPr>
                                <m:e>
                                  <m:r>
                                    <a:rPr lang="en-US" altLang="ja-JP" sz="2800" i="1">
                                      <a:latin typeface="Cambria Math"/>
                                    </a:rPr>
                                    <m:t>+</m:t>
                                  </m:r>
                                  <m:r>
                                    <a:rPr lang="en-US" altLang="ja-JP" sz="2800" i="1">
                                      <a:latin typeface="Cambria Math"/>
                                    </a:rPr>
                                    <m:t>𝜀</m:t>
                                  </m:r>
                                </m:e>
                                <m:sub>
                                  <m:r>
                                    <a:rPr lang="en-US" altLang="ja-JP" sz="2800" i="1">
                                      <a:latin typeface="Cambria Math"/>
                                    </a:rPr>
                                    <m:t>2</m:t>
                                  </m:r>
                                </m:sub>
                              </m:sSub>
                            </m:den>
                          </m:f>
                          <m:r>
                            <a:rPr lang="en-US" altLang="ja-JP" sz="2800" i="1">
                              <a:latin typeface="Cambria Math"/>
                            </a:rPr>
                            <m:t>)</m:t>
                          </m:r>
                        </m:e>
                        <m:sup>
                          <m:f>
                            <m:fPr>
                              <m:ctrlPr>
                                <a:rPr lang="ja-JP" altLang="ja-JP" sz="2800" i="1">
                                  <a:latin typeface="Cambria Math"/>
                                </a:rPr>
                              </m:ctrlPr>
                            </m:fPr>
                            <m:num>
                              <m:r>
                                <a:rPr lang="en-US" altLang="ja-JP" sz="2800" i="1">
                                  <a:latin typeface="Cambria Math"/>
                                </a:rPr>
                                <m:t>1</m:t>
                              </m:r>
                            </m:num>
                            <m:den>
                              <m:r>
                                <a:rPr lang="en-US" altLang="ja-JP" sz="2800" i="1">
                                  <a:latin typeface="Cambria Math"/>
                                </a:rPr>
                                <m:t>2</m:t>
                              </m:r>
                            </m:den>
                          </m:f>
                        </m:sup>
                      </m:sSup>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6105128" y="2996952"/>
                <a:ext cx="3312368" cy="1519519"/>
              </a:xfrm>
              <a:prstGeom prst="rect">
                <a:avLst/>
              </a:prstGeom>
              <a:blipFill rotWithShape="1">
                <a:blip r:embed="rId5"/>
                <a:stretch>
                  <a:fillRect l="-2757" t="-4418" r="-919"/>
                </a:stretch>
              </a:blipFill>
            </p:spPr>
            <p:txBody>
              <a:bodyPr/>
              <a:lstStyle/>
              <a:p>
                <a:r>
                  <a:rPr lang="ja-JP" altLang="en-US">
                    <a:noFill/>
                  </a:rPr>
                  <a:t> </a:t>
                </a:r>
              </a:p>
            </p:txBody>
          </p:sp>
        </mc:Fallback>
      </mc:AlternateContent>
      <p:sp>
        <p:nvSpPr>
          <p:cNvPr id="4" name="下矢印 3"/>
          <p:cNvSpPr/>
          <p:nvPr/>
        </p:nvSpPr>
        <p:spPr bwMode="auto">
          <a:xfrm>
            <a:off x="7113240" y="5131526"/>
            <a:ext cx="1512168" cy="720080"/>
          </a:xfrm>
          <a:prstGeom prst="down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6687718" y="5811361"/>
            <a:ext cx="2736304" cy="707886"/>
          </a:xfrm>
          <a:prstGeom prst="rect">
            <a:avLst/>
          </a:prstGeom>
          <a:noFill/>
        </p:spPr>
        <p:txBody>
          <a:bodyPr wrap="square" rtlCol="0">
            <a:spAutoFit/>
          </a:bodyPr>
          <a:lstStyle/>
          <a:p>
            <a:r>
              <a:rPr kumimoji="1" lang="en-US" altLang="ja-JP" sz="4000" dirty="0" smtClean="0">
                <a:solidFill>
                  <a:srgbClr val="FF0000"/>
                </a:solidFill>
              </a:rPr>
              <a:t>SPR</a:t>
            </a:r>
            <a:r>
              <a:rPr kumimoji="1" lang="ja-JP" altLang="en-US" sz="4000" dirty="0" smtClean="0">
                <a:solidFill>
                  <a:srgbClr val="FF0000"/>
                </a:solidFill>
              </a:rPr>
              <a:t>発生</a:t>
            </a:r>
            <a:endParaRPr kumimoji="1" lang="ja-JP" altLang="en-US" sz="4000" dirty="0">
              <a:solidFill>
                <a:srgbClr val="FF0000"/>
              </a:solidFill>
            </a:endParaRPr>
          </a:p>
        </p:txBody>
      </p:sp>
      <mc:AlternateContent xmlns:mc="http://schemas.openxmlformats.org/markup-compatibility/2006" xmlns:a14="http://schemas.microsoft.com/office/drawing/2010/main">
        <mc:Choice Requires="a14">
          <p:sp>
            <p:nvSpPr>
              <p:cNvPr id="6" name="テキスト ボックス 5"/>
              <p:cNvSpPr txBox="1"/>
              <p:nvPr/>
            </p:nvSpPr>
            <p:spPr>
              <a:xfrm>
                <a:off x="6285148" y="4633592"/>
                <a:ext cx="3168352" cy="496996"/>
              </a:xfrm>
              <a:prstGeom prst="rect">
                <a:avLst/>
              </a:prstGeom>
              <a:noFill/>
            </p:spPr>
            <p:txBody>
              <a:bodyPr wrap="square" rtlCol="0">
                <a:spAutoFit/>
              </a:bodyPr>
              <a:lstStyle/>
              <a:p>
                <a:pPr algn="ctr"/>
                <a14:m>
                  <m:oMath xmlns:m="http://schemas.openxmlformats.org/officeDocument/2006/math">
                    <m:sSub>
                      <m:sSubPr>
                        <m:ctrlPr>
                          <a:rPr lang="ja-JP" altLang="ja-JP" sz="2400" i="1" smtClean="0">
                            <a:latin typeface="Cambria Math"/>
                          </a:rPr>
                        </m:ctrlPr>
                      </m:sSubPr>
                      <m:e>
                        <m:r>
                          <a:rPr lang="en-US" altLang="ja-JP" sz="2400" b="0" i="1">
                            <a:latin typeface="Cambria Math"/>
                          </a:rPr>
                          <m:t>𝑘</m:t>
                        </m:r>
                      </m:e>
                      <m:sub>
                        <m:r>
                          <a:rPr lang="en-US" altLang="ja-JP" sz="2400" b="0" i="1">
                            <a:latin typeface="Cambria Math"/>
                          </a:rPr>
                          <m:t>𝑥</m:t>
                        </m:r>
                      </m:sub>
                    </m:sSub>
                  </m:oMath>
                </a14:m>
                <a:r>
                  <a:rPr lang="en-US" altLang="ja-JP" sz="2400" dirty="0"/>
                  <a:t>=</a:t>
                </a:r>
                <a14:m>
                  <m:oMath xmlns:m="http://schemas.openxmlformats.org/officeDocument/2006/math">
                    <m:sSub>
                      <m:sSubPr>
                        <m:ctrlPr>
                          <a:rPr lang="ja-JP" altLang="ja-JP" sz="2400" i="1">
                            <a:latin typeface="Cambria Math"/>
                          </a:rPr>
                        </m:ctrlPr>
                      </m:sSubPr>
                      <m:e>
                        <m:r>
                          <a:rPr lang="en-US" altLang="ja-JP" sz="2400" b="0" i="1">
                            <a:latin typeface="Cambria Math"/>
                          </a:rPr>
                          <m:t>𝑘</m:t>
                        </m:r>
                      </m:e>
                      <m:sub>
                        <m:r>
                          <a:rPr lang="en-US" altLang="ja-JP" sz="2400" b="0" i="1">
                            <a:latin typeface="Cambria Math"/>
                          </a:rPr>
                          <m:t>𝑦</m:t>
                        </m:r>
                      </m:sub>
                    </m:sSub>
                  </m:oMath>
                </a14:m>
                <a:r>
                  <a:rPr kumimoji="1" lang="ja-JP" altLang="en-US" sz="2400" b="1" dirty="0" smtClean="0"/>
                  <a:t>の時</a:t>
                </a:r>
                <a:endParaRPr kumimoji="1" lang="ja-JP" altLang="en-US" sz="24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6285148" y="4633592"/>
                <a:ext cx="3168352" cy="496996"/>
              </a:xfrm>
              <a:prstGeom prst="rect">
                <a:avLst/>
              </a:prstGeom>
              <a:blipFill rotWithShape="1">
                <a:blip r:embed="rId6"/>
                <a:stretch>
                  <a:fillRect t="-13415" b="-20732"/>
                </a:stretch>
              </a:blipFill>
            </p:spPr>
            <p:txBody>
              <a:bodyPr/>
              <a:lstStyle/>
              <a:p>
                <a:r>
                  <a:rPr lang="ja-JP" altLang="en-US">
                    <a:noFill/>
                  </a:rPr>
                  <a:t> </a:t>
                </a:r>
              </a:p>
            </p:txBody>
          </p:sp>
        </mc:Fallback>
      </mc:AlternateContent>
      <p:sp>
        <p:nvSpPr>
          <p:cNvPr id="7" name="正方形/長方形 6"/>
          <p:cNvSpPr/>
          <p:nvPr/>
        </p:nvSpPr>
        <p:spPr>
          <a:xfrm>
            <a:off x="1640632" y="980727"/>
            <a:ext cx="6673622" cy="646331"/>
          </a:xfrm>
          <a:prstGeom prst="rect">
            <a:avLst/>
          </a:prstGeom>
        </p:spPr>
        <p:txBody>
          <a:bodyPr wrap="none">
            <a:spAutoFit/>
          </a:bodyPr>
          <a:lstStyle/>
          <a:p>
            <a:r>
              <a:rPr lang="en-US" altLang="ja-JP" sz="3600" dirty="0">
                <a:solidFill>
                  <a:srgbClr val="FF0000"/>
                </a:solidFill>
              </a:rPr>
              <a:t>SPR</a:t>
            </a:r>
            <a:r>
              <a:rPr lang="ja-JP" altLang="en-US" sz="3600" dirty="0">
                <a:solidFill>
                  <a:srgbClr val="FF0000"/>
                </a:solidFill>
              </a:rPr>
              <a:t>センサーの屈折率測定原理</a:t>
            </a:r>
          </a:p>
        </p:txBody>
      </p:sp>
    </p:spTree>
    <p:extLst>
      <p:ext uri="{BB962C8B-B14F-4D97-AF65-F5344CB8AC3E}">
        <p14:creationId xmlns:p14="http://schemas.microsoft.com/office/powerpoint/2010/main" val="11369332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1368" y="754251"/>
            <a:ext cx="6264696" cy="646331"/>
          </a:xfrm>
          <a:prstGeom prst="rect">
            <a:avLst/>
          </a:prstGeom>
          <a:solidFill>
            <a:srgbClr val="0070C0"/>
          </a:solidFill>
        </p:spPr>
        <p:txBody>
          <a:bodyPr wrap="square" rtlCol="0">
            <a:spAutoFit/>
          </a:bodyPr>
          <a:lstStyle/>
          <a:p>
            <a:r>
              <a:rPr kumimoji="1" lang="ja-JP" altLang="en-US" sz="3600" dirty="0" smtClean="0">
                <a:solidFill>
                  <a:srgbClr val="FFFF00"/>
                </a:solidFill>
              </a:rPr>
              <a:t>光ファイバー型</a:t>
            </a:r>
            <a:r>
              <a:rPr kumimoji="1" lang="en-US" altLang="ja-JP" sz="3600" dirty="0" smtClean="0">
                <a:solidFill>
                  <a:srgbClr val="FFFF00"/>
                </a:solidFill>
              </a:rPr>
              <a:t>SPR</a:t>
            </a:r>
            <a:r>
              <a:rPr kumimoji="1" lang="ja-JP" altLang="en-US" sz="3600" dirty="0" smtClean="0">
                <a:solidFill>
                  <a:srgbClr val="FFFF00"/>
                </a:solidFill>
              </a:rPr>
              <a:t>センサー</a:t>
            </a:r>
            <a:endParaRPr kumimoji="1" lang="ja-JP" altLang="en-US" sz="3600" dirty="0">
              <a:solidFill>
                <a:srgbClr val="FFFF00"/>
              </a:solidFill>
            </a:endParaRPr>
          </a:p>
        </p:txBody>
      </p:sp>
      <p:sp>
        <p:nvSpPr>
          <p:cNvPr id="4" name="テキスト ボックス 3"/>
          <p:cNvSpPr txBox="1"/>
          <p:nvPr/>
        </p:nvSpPr>
        <p:spPr>
          <a:xfrm>
            <a:off x="224954" y="1546396"/>
            <a:ext cx="9226128" cy="1384995"/>
          </a:xfrm>
          <a:prstGeom prst="rect">
            <a:avLst/>
          </a:prstGeom>
          <a:noFill/>
        </p:spPr>
        <p:txBody>
          <a:bodyPr wrap="square" rtlCol="0">
            <a:spAutoFit/>
          </a:bodyPr>
          <a:lstStyle/>
          <a:p>
            <a:pPr marL="457200" indent="-457200">
              <a:buFont typeface="Arial" panose="020B0604020202020204" pitchFamily="34" charset="0"/>
              <a:buChar char="•"/>
            </a:pPr>
            <a:r>
              <a:rPr lang="ja-JP" altLang="en-US" sz="2800" b="1" dirty="0" smtClean="0"/>
              <a:t>光の伝搬光路がファイバー内であるため系がシンプル</a:t>
            </a:r>
            <a:endParaRPr lang="en-US" altLang="ja-JP" sz="2800" b="1" dirty="0" smtClean="0"/>
          </a:p>
          <a:p>
            <a:pPr marL="457200" indent="-457200">
              <a:buFont typeface="Arial" panose="020B0604020202020204" pitchFamily="34" charset="0"/>
              <a:buChar char="•"/>
            </a:pPr>
            <a:r>
              <a:rPr kumimoji="1" lang="ja-JP" altLang="en-US" sz="2800" b="1" dirty="0" smtClean="0"/>
              <a:t>光がファイバー内を伝播するので外乱に強い</a:t>
            </a:r>
            <a:endParaRPr kumimoji="1" lang="en-US" altLang="ja-JP" sz="2800" b="1" dirty="0" smtClean="0"/>
          </a:p>
          <a:p>
            <a:pPr marL="457200" indent="-457200">
              <a:buFont typeface="Arial" panose="020B0604020202020204" pitchFamily="34" charset="0"/>
              <a:buChar char="•"/>
            </a:pPr>
            <a:r>
              <a:rPr lang="ja-JP" altLang="en-US" sz="2800" b="1" dirty="0" smtClean="0"/>
              <a:t>小型化が可能</a:t>
            </a:r>
            <a:endParaRPr kumimoji="1" lang="ja-JP" altLang="en-US" sz="2800" b="1" dirty="0"/>
          </a:p>
        </p:txBody>
      </p:sp>
      <p:sp>
        <p:nvSpPr>
          <p:cNvPr id="5" name="下矢印 4"/>
          <p:cNvSpPr/>
          <p:nvPr/>
        </p:nvSpPr>
        <p:spPr bwMode="auto">
          <a:xfrm>
            <a:off x="2792760" y="2931391"/>
            <a:ext cx="1152128" cy="655179"/>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3829906" y="2931391"/>
            <a:ext cx="3672408" cy="523220"/>
          </a:xfrm>
          <a:prstGeom prst="rect">
            <a:avLst/>
          </a:prstGeom>
          <a:noFill/>
        </p:spPr>
        <p:txBody>
          <a:bodyPr wrap="square" rtlCol="0">
            <a:spAutoFit/>
          </a:bodyPr>
          <a:lstStyle/>
          <a:p>
            <a:r>
              <a:rPr kumimoji="1" lang="ja-JP" altLang="en-US" sz="2800" b="1" dirty="0" smtClean="0"/>
              <a:t>ただし</a:t>
            </a:r>
            <a:r>
              <a:rPr kumimoji="1" lang="en-US" altLang="ja-JP" sz="2800" b="1" dirty="0" smtClean="0"/>
              <a:t>…</a:t>
            </a:r>
            <a:endParaRPr kumimoji="1" lang="ja-JP" altLang="en-US" sz="2800" b="1" dirty="0"/>
          </a:p>
        </p:txBody>
      </p:sp>
      <mc:AlternateContent xmlns:mc="http://schemas.openxmlformats.org/markup-compatibility/2006" xmlns:a14="http://schemas.microsoft.com/office/drawing/2010/main">
        <mc:Choice Requires="a14">
          <p:sp>
            <p:nvSpPr>
              <p:cNvPr id="7" name="テキスト ボックス 6"/>
              <p:cNvSpPr txBox="1"/>
              <p:nvPr/>
            </p:nvSpPr>
            <p:spPr>
              <a:xfrm>
                <a:off x="224954" y="3499557"/>
                <a:ext cx="9226128" cy="1401089"/>
              </a:xfrm>
              <a:prstGeom prst="rect">
                <a:avLst/>
              </a:prstGeom>
              <a:noFill/>
            </p:spPr>
            <p:txBody>
              <a:bodyPr wrap="square" rtlCol="0">
                <a:spAutoFit/>
              </a:bodyPr>
              <a:lstStyle/>
              <a:p>
                <a:pPr marL="457200" indent="-457200">
                  <a:buFont typeface="Arial" panose="020B0604020202020204" pitchFamily="34" charset="0"/>
                  <a:buChar char="•"/>
                </a:pPr>
                <a:r>
                  <a:rPr lang="ja-JP" altLang="en-US" sz="2800" b="1" dirty="0" smtClean="0"/>
                  <a:t>新種のウィルス等を検知するためにはさらなる分解能が必要（従来法は</a:t>
                </a:r>
                <a14:m>
                  <m:oMath xmlns:m="http://schemas.openxmlformats.org/officeDocument/2006/math">
                    <m:sSup>
                      <m:sSupPr>
                        <m:ctrlPr>
                          <a:rPr lang="en-US" altLang="ja-JP" sz="2800" b="1" i="1" smtClean="0">
                            <a:latin typeface="Cambria Math"/>
                          </a:rPr>
                        </m:ctrlPr>
                      </m:sSupPr>
                      <m:e>
                        <m:r>
                          <a:rPr lang="en-US" altLang="ja-JP" sz="2800" b="1" i="1" smtClean="0">
                            <a:latin typeface="Cambria Math"/>
                          </a:rPr>
                          <m:t>𝟏𝟎</m:t>
                        </m:r>
                      </m:e>
                      <m:sup>
                        <m:r>
                          <a:rPr lang="en-US" altLang="ja-JP" sz="2800" b="1" i="1" smtClean="0">
                            <a:latin typeface="Cambria Math"/>
                          </a:rPr>
                          <m:t>−</m:t>
                        </m:r>
                        <m:r>
                          <a:rPr lang="en-US" altLang="ja-JP" sz="2800" b="1" i="1" smtClean="0">
                            <a:latin typeface="Cambria Math"/>
                          </a:rPr>
                          <m:t>𝟓</m:t>
                        </m:r>
                      </m:sup>
                    </m:sSup>
                  </m:oMath>
                </a14:m>
                <a:r>
                  <a:rPr kumimoji="1" lang="ja-JP" altLang="en-US" sz="2800" b="1" dirty="0" smtClean="0"/>
                  <a:t>程度）</a:t>
                </a:r>
                <a:endParaRPr kumimoji="1" lang="en-US" altLang="ja-JP" sz="2800" b="1" dirty="0" smtClean="0"/>
              </a:p>
              <a:p>
                <a:pPr marL="457200" indent="-457200">
                  <a:buFont typeface="Arial" panose="020B0604020202020204" pitchFamily="34" charset="0"/>
                  <a:buChar char="•"/>
                </a:pPr>
                <a:r>
                  <a:rPr lang="ja-JP" altLang="en-US" sz="2800" b="1" dirty="0" smtClean="0"/>
                  <a:t>実用化のためダイナミックレンジ</a:t>
                </a:r>
                <a:r>
                  <a:rPr lang="ja-JP" altLang="en-US" sz="2800" b="1" dirty="0"/>
                  <a:t>の</a:t>
                </a:r>
                <a:r>
                  <a:rPr lang="ja-JP" altLang="en-US" sz="2800" b="1" dirty="0" smtClean="0"/>
                  <a:t>拡張が必要</a:t>
                </a:r>
                <a:endParaRPr kumimoji="1" lang="ja-JP" altLang="en-US" sz="2800" b="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24954" y="3499557"/>
                <a:ext cx="9226128" cy="1401089"/>
              </a:xfrm>
              <a:prstGeom prst="rect">
                <a:avLst/>
              </a:prstGeom>
              <a:blipFill rotWithShape="1">
                <a:blip r:embed="rId3"/>
                <a:stretch>
                  <a:fillRect l="-1190" t="-4348" r="-1190" b="-10000"/>
                </a:stretch>
              </a:blipFill>
            </p:spPr>
            <p:txBody>
              <a:bodyPr/>
              <a:lstStyle/>
              <a:p>
                <a:r>
                  <a:rPr lang="ja-JP" altLang="en-US">
                    <a:noFill/>
                  </a:rPr>
                  <a:t> </a:t>
                </a:r>
              </a:p>
            </p:txBody>
          </p:sp>
        </mc:Fallback>
      </mc:AlternateContent>
      <p:sp>
        <p:nvSpPr>
          <p:cNvPr id="8" name="下矢印 7"/>
          <p:cNvSpPr/>
          <p:nvPr/>
        </p:nvSpPr>
        <p:spPr bwMode="auto">
          <a:xfrm>
            <a:off x="2792760" y="4834412"/>
            <a:ext cx="1152128" cy="622734"/>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191368" y="5661248"/>
            <a:ext cx="9583168" cy="954107"/>
          </a:xfrm>
          <a:prstGeom prst="rect">
            <a:avLst/>
          </a:prstGeom>
          <a:solidFill>
            <a:srgbClr val="FFFF00"/>
          </a:solidFill>
        </p:spPr>
        <p:txBody>
          <a:bodyPr wrap="square" rtlCol="0">
            <a:spAutoFit/>
          </a:bodyPr>
          <a:lstStyle/>
          <a:p>
            <a:r>
              <a:rPr kumimoji="1" lang="ja-JP" altLang="en-US" sz="2800" b="1" dirty="0" smtClean="0">
                <a:solidFill>
                  <a:srgbClr val="FF0000"/>
                </a:solidFill>
              </a:rPr>
              <a:t>サンプルの屈折率変化を周波数領域で見ることが出来れば分解能の向上やダイナミックレンジの拡張が期待される</a:t>
            </a:r>
            <a:endParaRPr kumimoji="1" lang="ja-JP" altLang="en-US" sz="2800" b="1" dirty="0">
              <a:solidFill>
                <a:srgbClr val="FF0000"/>
              </a:solidFill>
            </a:endParaRPr>
          </a:p>
        </p:txBody>
      </p:sp>
    </p:spTree>
    <p:extLst>
      <p:ext uri="{BB962C8B-B14F-4D97-AF65-F5344CB8AC3E}">
        <p14:creationId xmlns:p14="http://schemas.microsoft.com/office/powerpoint/2010/main" val="11340693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550" y="957967"/>
            <a:ext cx="8885906" cy="584775"/>
          </a:xfrm>
          <a:prstGeom prst="rect">
            <a:avLst/>
          </a:prstGeom>
          <a:solidFill>
            <a:srgbClr val="FFFF00"/>
          </a:solidFill>
        </p:spPr>
        <p:txBody>
          <a:bodyPr wrap="square" rtlCol="0">
            <a:spAutoFit/>
          </a:bodyPr>
          <a:lstStyle/>
          <a:p>
            <a:r>
              <a:rPr kumimoji="1" lang="ja-JP" altLang="en-US" sz="3200" b="1" dirty="0" smtClean="0">
                <a:solidFill>
                  <a:srgbClr val="FF0000"/>
                </a:solidFill>
              </a:rPr>
              <a:t>光コム共振器を用いたファイバー</a:t>
            </a:r>
            <a:r>
              <a:rPr kumimoji="1" lang="en-US" altLang="ja-JP" sz="3200" b="1" dirty="0" smtClean="0">
                <a:solidFill>
                  <a:srgbClr val="FF0000"/>
                </a:solidFill>
              </a:rPr>
              <a:t>SPR</a:t>
            </a:r>
            <a:r>
              <a:rPr kumimoji="1" lang="ja-JP" altLang="en-US" sz="3200" b="1" dirty="0" smtClean="0">
                <a:solidFill>
                  <a:srgbClr val="FF0000"/>
                </a:solidFill>
              </a:rPr>
              <a:t>センサー</a:t>
            </a:r>
            <a:endParaRPr kumimoji="1" lang="ja-JP" altLang="en-US" sz="3200" b="1" dirty="0">
              <a:solidFill>
                <a:srgbClr val="FF0000"/>
              </a:solidFill>
            </a:endParaRPr>
          </a:p>
        </p:txBody>
      </p:sp>
      <p:sp>
        <p:nvSpPr>
          <p:cNvPr id="3" name="テキスト ボックス 2"/>
          <p:cNvSpPr txBox="1"/>
          <p:nvPr/>
        </p:nvSpPr>
        <p:spPr>
          <a:xfrm>
            <a:off x="165126" y="1542742"/>
            <a:ext cx="1253058" cy="584775"/>
          </a:xfrm>
          <a:prstGeom prst="rect">
            <a:avLst/>
          </a:prstGeom>
          <a:noFill/>
          <a:ln>
            <a:noFill/>
          </a:ln>
        </p:spPr>
        <p:txBody>
          <a:bodyPr wrap="square" rtlCol="0">
            <a:spAutoFit/>
          </a:bodyPr>
          <a:lstStyle/>
          <a:p>
            <a:r>
              <a:rPr lang="ja-JP" altLang="en-US" sz="3200" b="1" dirty="0">
                <a:solidFill>
                  <a:srgbClr val="0070C0"/>
                </a:solidFill>
              </a:rPr>
              <a:t>目的</a:t>
            </a:r>
            <a:endParaRPr kumimoji="1" lang="ja-JP" altLang="en-US" sz="3200" b="1" dirty="0">
              <a:solidFill>
                <a:srgbClr val="0070C0"/>
              </a:solidFill>
            </a:endParaRPr>
          </a:p>
        </p:txBody>
      </p:sp>
      <p:sp>
        <p:nvSpPr>
          <p:cNvPr id="4" name="テキスト ボックス 3"/>
          <p:cNvSpPr txBox="1"/>
          <p:nvPr/>
        </p:nvSpPr>
        <p:spPr>
          <a:xfrm>
            <a:off x="1136576" y="1542742"/>
            <a:ext cx="8568952" cy="2062103"/>
          </a:xfrm>
          <a:prstGeom prst="rect">
            <a:avLst/>
          </a:prstGeom>
          <a:noFill/>
        </p:spPr>
        <p:txBody>
          <a:bodyPr wrap="square" rtlCol="0">
            <a:spAutoFit/>
          </a:bodyPr>
          <a:lstStyle/>
          <a:p>
            <a:r>
              <a:rPr kumimoji="1" lang="en-US" altLang="ja-JP" sz="3200" b="1" dirty="0" smtClean="0"/>
              <a:t>:</a:t>
            </a:r>
            <a:r>
              <a:rPr kumimoji="1" lang="ja-JP" altLang="en-US" sz="3200" b="1" dirty="0" smtClean="0"/>
              <a:t>サンプルの屈折率変化を周波数領域のモード同期周波数や光コム周波数の変化として見ることによる分解能向上、ダイナミックレンジの拡張</a:t>
            </a:r>
            <a:endParaRPr kumimoji="1" lang="ja-JP" altLang="en-US" sz="3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752" y="3429000"/>
            <a:ext cx="6408712"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476836" y="3105834"/>
            <a:ext cx="1692188" cy="646331"/>
          </a:xfrm>
          <a:prstGeom prst="rect">
            <a:avLst/>
          </a:prstGeom>
          <a:solidFill>
            <a:srgbClr val="FFFF00"/>
          </a:solidFill>
        </p:spPr>
        <p:txBody>
          <a:bodyPr wrap="square" rtlCol="0">
            <a:spAutoFit/>
          </a:bodyPr>
          <a:lstStyle/>
          <a:p>
            <a:r>
              <a:rPr kumimoji="1" lang="ja-JP" altLang="en-US" sz="3600" dirty="0" smtClean="0">
                <a:solidFill>
                  <a:srgbClr val="FF0000"/>
                </a:solidFill>
              </a:rPr>
              <a:t>光コム</a:t>
            </a:r>
            <a:endParaRPr kumimoji="1" lang="ja-JP" altLang="en-US" sz="3600" dirty="0">
              <a:solidFill>
                <a:srgbClr val="FF0000"/>
              </a:solidFill>
            </a:endParaRPr>
          </a:p>
        </p:txBody>
      </p:sp>
      <p:cxnSp>
        <p:nvCxnSpPr>
          <p:cNvPr id="7" name="直線矢印コネクタ 6"/>
          <p:cNvCxnSpPr/>
          <p:nvPr/>
        </p:nvCxnSpPr>
        <p:spPr bwMode="auto">
          <a:xfrm flipH="1">
            <a:off x="7257256" y="4365104"/>
            <a:ext cx="144016" cy="360040"/>
          </a:xfrm>
          <a:prstGeom prst="straightConnector1">
            <a:avLst/>
          </a:prstGeom>
          <a:noFill/>
          <a:ln w="38100" cap="flat" cmpd="sng" algn="ctr">
            <a:solidFill>
              <a:schemeClr val="tx1"/>
            </a:solidFill>
            <a:prstDash val="solid"/>
            <a:round/>
            <a:headEnd type="none" w="med" len="med"/>
            <a:tailEnd type="arrow"/>
          </a:ln>
          <a:effectLst/>
        </p:spPr>
      </p:cxnSp>
      <p:sp>
        <p:nvSpPr>
          <p:cNvPr id="8" name="テキスト ボックス 7"/>
          <p:cNvSpPr txBox="1"/>
          <p:nvPr/>
        </p:nvSpPr>
        <p:spPr>
          <a:xfrm>
            <a:off x="6148722" y="3841884"/>
            <a:ext cx="3564396" cy="523220"/>
          </a:xfrm>
          <a:prstGeom prst="rect">
            <a:avLst/>
          </a:prstGeom>
          <a:noFill/>
        </p:spPr>
        <p:txBody>
          <a:bodyPr wrap="square" rtlCol="0">
            <a:spAutoFit/>
          </a:bodyPr>
          <a:lstStyle/>
          <a:p>
            <a:r>
              <a:rPr kumimoji="1" lang="ja-JP" altLang="en-US" sz="2800" b="1" dirty="0" smtClean="0"/>
              <a:t>モード同期周波数</a:t>
            </a:r>
            <a:endParaRPr kumimoji="1" lang="ja-JP" altLang="en-US" sz="2800" b="1" dirty="0"/>
          </a:p>
        </p:txBody>
      </p:sp>
    </p:spTree>
    <p:extLst>
      <p:ext uri="{BB962C8B-B14F-4D97-AF65-F5344CB8AC3E}">
        <p14:creationId xmlns:p14="http://schemas.microsoft.com/office/powerpoint/2010/main" val="334121124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63588" y="548680"/>
            <a:ext cx="8424936" cy="646331"/>
          </a:xfrm>
          <a:prstGeom prst="rect">
            <a:avLst/>
          </a:prstGeom>
          <a:noFill/>
        </p:spPr>
        <p:txBody>
          <a:bodyPr wrap="square" rtlCol="0">
            <a:spAutoFit/>
          </a:bodyPr>
          <a:lstStyle/>
          <a:p>
            <a:r>
              <a:rPr kumimoji="1" lang="ja-JP" altLang="en-US" sz="3600" dirty="0" smtClean="0">
                <a:solidFill>
                  <a:srgbClr val="FF0000"/>
                </a:solidFill>
              </a:rPr>
              <a:t>モード同期の原理</a:t>
            </a:r>
            <a:endParaRPr kumimoji="1" lang="ja-JP" altLang="en-US" sz="3600" dirty="0">
              <a:solidFill>
                <a:srgbClr val="FF0000"/>
              </a:solidFill>
            </a:endParaRPr>
          </a:p>
        </p:txBody>
      </p:sp>
      <p:sp>
        <p:nvSpPr>
          <p:cNvPr id="3" name="テキスト ボックス 2"/>
          <p:cNvSpPr txBox="1"/>
          <p:nvPr/>
        </p:nvSpPr>
        <p:spPr>
          <a:xfrm>
            <a:off x="348400" y="1161219"/>
            <a:ext cx="3096344" cy="646331"/>
          </a:xfrm>
          <a:prstGeom prst="rect">
            <a:avLst/>
          </a:prstGeom>
          <a:noFill/>
        </p:spPr>
        <p:txBody>
          <a:bodyPr wrap="square" rtlCol="0">
            <a:spAutoFit/>
          </a:bodyPr>
          <a:lstStyle/>
          <a:p>
            <a:r>
              <a:rPr kumimoji="1" lang="ja-JP" altLang="en-US" sz="3600" dirty="0" smtClean="0">
                <a:solidFill>
                  <a:srgbClr val="0070C0"/>
                </a:solidFill>
              </a:rPr>
              <a:t>モード同期</a:t>
            </a:r>
            <a:endParaRPr kumimoji="1" lang="ja-JP" altLang="en-US" sz="3600" dirty="0">
              <a:solidFill>
                <a:srgbClr val="0070C0"/>
              </a:solidFill>
            </a:endParaRPr>
          </a:p>
        </p:txBody>
      </p:sp>
      <p:sp>
        <p:nvSpPr>
          <p:cNvPr id="4" name="右矢印 3"/>
          <p:cNvSpPr/>
          <p:nvPr/>
        </p:nvSpPr>
        <p:spPr bwMode="auto">
          <a:xfrm>
            <a:off x="2870895" y="1240082"/>
            <a:ext cx="648072" cy="501521"/>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3584848" y="1195011"/>
            <a:ext cx="5760640" cy="2246769"/>
          </a:xfrm>
          <a:prstGeom prst="rect">
            <a:avLst/>
          </a:prstGeom>
          <a:noFill/>
        </p:spPr>
        <p:txBody>
          <a:bodyPr wrap="square" rtlCol="0">
            <a:spAutoFit/>
          </a:bodyPr>
          <a:lstStyle/>
          <a:p>
            <a:r>
              <a:rPr kumimoji="1" lang="ja-JP" altLang="en-US" sz="2800" b="1" dirty="0" smtClean="0"/>
              <a:t>ファイバー共振器内の各縦モードの位相が、ある特定のタイミングで同期すること。連続波発振</a:t>
            </a:r>
            <a:r>
              <a:rPr kumimoji="1" lang="en-US" altLang="ja-JP" sz="2800" b="1" dirty="0" smtClean="0"/>
              <a:t>(</a:t>
            </a:r>
            <a:r>
              <a:rPr kumimoji="1" lang="en-US" altLang="ja-JP" sz="2800" dirty="0" err="1" smtClean="0"/>
              <a:t>CW:Continuous</a:t>
            </a:r>
            <a:r>
              <a:rPr kumimoji="1" lang="en-US" altLang="ja-JP" sz="2800" dirty="0" smtClean="0"/>
              <a:t> Wave</a:t>
            </a:r>
            <a:r>
              <a:rPr kumimoji="1" lang="en-US" altLang="ja-JP" sz="2800" b="1" dirty="0" smtClean="0"/>
              <a:t>)</a:t>
            </a:r>
            <a:r>
              <a:rPr kumimoji="1" lang="ja-JP" altLang="en-US" sz="2800" b="1" dirty="0" smtClean="0"/>
              <a:t>よりも高い光強度を得ることができる。</a:t>
            </a:r>
            <a:endParaRPr kumimoji="1" lang="ja-JP" altLang="en-US" sz="2800" b="1" dirty="0"/>
          </a:p>
        </p:txBody>
      </p:sp>
      <p:sp>
        <p:nvSpPr>
          <p:cNvPr id="9" name="フリーフォーム 8"/>
          <p:cNvSpPr/>
          <p:nvPr/>
        </p:nvSpPr>
        <p:spPr bwMode="auto">
          <a:xfrm>
            <a:off x="1397095" y="3441780"/>
            <a:ext cx="7198242" cy="563284"/>
          </a:xfrm>
          <a:custGeom>
            <a:avLst/>
            <a:gdLst>
              <a:gd name="connsiteX0" fmla="*/ 0 w 7198242"/>
              <a:gd name="connsiteY0" fmla="*/ 1435395 h 1446029"/>
              <a:gd name="connsiteX1" fmla="*/ 723014 w 7198242"/>
              <a:gd name="connsiteY1" fmla="*/ 0 h 1446029"/>
              <a:gd name="connsiteX2" fmla="*/ 1446028 w 7198242"/>
              <a:gd name="connsiteY2" fmla="*/ 1435395 h 1446029"/>
              <a:gd name="connsiteX3" fmla="*/ 2158410 w 7198242"/>
              <a:gd name="connsiteY3" fmla="*/ 21265 h 1446029"/>
              <a:gd name="connsiteX4" fmla="*/ 2892056 w 7198242"/>
              <a:gd name="connsiteY4" fmla="*/ 1446028 h 1446029"/>
              <a:gd name="connsiteX5" fmla="*/ 3604438 w 7198242"/>
              <a:gd name="connsiteY5" fmla="*/ 10632 h 1446029"/>
              <a:gd name="connsiteX6" fmla="*/ 4338084 w 7198242"/>
              <a:gd name="connsiteY6" fmla="*/ 1435395 h 1446029"/>
              <a:gd name="connsiteX7" fmla="*/ 5039833 w 7198242"/>
              <a:gd name="connsiteY7" fmla="*/ 10632 h 1446029"/>
              <a:gd name="connsiteX8" fmla="*/ 5773479 w 7198242"/>
              <a:gd name="connsiteY8" fmla="*/ 1435395 h 1446029"/>
              <a:gd name="connsiteX9" fmla="*/ 6485861 w 7198242"/>
              <a:gd name="connsiteY9" fmla="*/ 0 h 1446029"/>
              <a:gd name="connsiteX10" fmla="*/ 7198242 w 7198242"/>
              <a:gd name="connsiteY10" fmla="*/ 1435395 h 144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242" h="1446029">
                <a:moveTo>
                  <a:pt x="0" y="1435395"/>
                </a:moveTo>
                <a:cubicBezTo>
                  <a:pt x="241004" y="717697"/>
                  <a:pt x="482009" y="0"/>
                  <a:pt x="723014" y="0"/>
                </a:cubicBezTo>
                <a:cubicBezTo>
                  <a:pt x="964019" y="0"/>
                  <a:pt x="1206795" y="1431851"/>
                  <a:pt x="1446028" y="1435395"/>
                </a:cubicBezTo>
                <a:cubicBezTo>
                  <a:pt x="1685261" y="1438939"/>
                  <a:pt x="1917405" y="19493"/>
                  <a:pt x="2158410" y="21265"/>
                </a:cubicBezTo>
                <a:cubicBezTo>
                  <a:pt x="2399415" y="23037"/>
                  <a:pt x="2651051" y="1447800"/>
                  <a:pt x="2892056" y="1446028"/>
                </a:cubicBezTo>
                <a:cubicBezTo>
                  <a:pt x="3133061" y="1444256"/>
                  <a:pt x="3363433" y="12404"/>
                  <a:pt x="3604438" y="10632"/>
                </a:cubicBezTo>
                <a:cubicBezTo>
                  <a:pt x="3845443" y="8860"/>
                  <a:pt x="4098852" y="1435395"/>
                  <a:pt x="4338084" y="1435395"/>
                </a:cubicBezTo>
                <a:cubicBezTo>
                  <a:pt x="4577316" y="1435395"/>
                  <a:pt x="4800601" y="10632"/>
                  <a:pt x="5039833" y="10632"/>
                </a:cubicBezTo>
                <a:cubicBezTo>
                  <a:pt x="5279065" y="10632"/>
                  <a:pt x="5532474" y="1437167"/>
                  <a:pt x="5773479" y="1435395"/>
                </a:cubicBezTo>
                <a:cubicBezTo>
                  <a:pt x="6014484" y="1433623"/>
                  <a:pt x="6248401" y="0"/>
                  <a:pt x="6485861" y="0"/>
                </a:cubicBezTo>
                <a:cubicBezTo>
                  <a:pt x="6723321" y="0"/>
                  <a:pt x="6960781" y="717697"/>
                  <a:pt x="7198242" y="1435395"/>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0" name="フリーフォーム 9"/>
          <p:cNvSpPr/>
          <p:nvPr/>
        </p:nvSpPr>
        <p:spPr bwMode="auto">
          <a:xfrm>
            <a:off x="992560" y="4152507"/>
            <a:ext cx="7416824" cy="500630"/>
          </a:xfrm>
          <a:custGeom>
            <a:avLst/>
            <a:gdLst>
              <a:gd name="connsiteX0" fmla="*/ 0 w 9303488"/>
              <a:gd name="connsiteY0" fmla="*/ 1456667 h 1456831"/>
              <a:gd name="connsiteX1" fmla="*/ 733646 w 9303488"/>
              <a:gd name="connsiteY1" fmla="*/ 6 h 1456831"/>
              <a:gd name="connsiteX2" fmla="*/ 1456660 w 9303488"/>
              <a:gd name="connsiteY2" fmla="*/ 1446034 h 1456831"/>
              <a:gd name="connsiteX3" fmla="*/ 2179674 w 9303488"/>
              <a:gd name="connsiteY3" fmla="*/ 10639 h 1456831"/>
              <a:gd name="connsiteX4" fmla="*/ 2892056 w 9303488"/>
              <a:gd name="connsiteY4" fmla="*/ 1435401 h 1456831"/>
              <a:gd name="connsiteX5" fmla="*/ 3615070 w 9303488"/>
              <a:gd name="connsiteY5" fmla="*/ 6 h 1456831"/>
              <a:gd name="connsiteX6" fmla="*/ 4338084 w 9303488"/>
              <a:gd name="connsiteY6" fmla="*/ 1456667 h 1456831"/>
              <a:gd name="connsiteX7" fmla="*/ 5061097 w 9303488"/>
              <a:gd name="connsiteY7" fmla="*/ 6 h 1456831"/>
              <a:gd name="connsiteX8" fmla="*/ 5762846 w 9303488"/>
              <a:gd name="connsiteY8" fmla="*/ 1446034 h 1456831"/>
              <a:gd name="connsiteX9" fmla="*/ 6496493 w 9303488"/>
              <a:gd name="connsiteY9" fmla="*/ 10639 h 1456831"/>
              <a:gd name="connsiteX10" fmla="*/ 7230139 w 9303488"/>
              <a:gd name="connsiteY10" fmla="*/ 1446034 h 1456831"/>
              <a:gd name="connsiteX11" fmla="*/ 7931888 w 9303488"/>
              <a:gd name="connsiteY11" fmla="*/ 10639 h 1456831"/>
              <a:gd name="connsiteX12" fmla="*/ 8654902 w 9303488"/>
              <a:gd name="connsiteY12" fmla="*/ 1456667 h 1456831"/>
              <a:gd name="connsiteX13" fmla="*/ 9303488 w 9303488"/>
              <a:gd name="connsiteY13" fmla="*/ 85067 h 145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03488" h="1456831">
                <a:moveTo>
                  <a:pt x="0" y="1456667"/>
                </a:moveTo>
                <a:cubicBezTo>
                  <a:pt x="245434" y="729222"/>
                  <a:pt x="490869" y="1778"/>
                  <a:pt x="733646" y="6"/>
                </a:cubicBezTo>
                <a:cubicBezTo>
                  <a:pt x="976423" y="-1766"/>
                  <a:pt x="1215655" y="1444262"/>
                  <a:pt x="1456660" y="1446034"/>
                </a:cubicBezTo>
                <a:cubicBezTo>
                  <a:pt x="1697665" y="1447806"/>
                  <a:pt x="1940441" y="12411"/>
                  <a:pt x="2179674" y="10639"/>
                </a:cubicBezTo>
                <a:cubicBezTo>
                  <a:pt x="2418907" y="8867"/>
                  <a:pt x="2652823" y="1437173"/>
                  <a:pt x="2892056" y="1435401"/>
                </a:cubicBezTo>
                <a:cubicBezTo>
                  <a:pt x="3131289" y="1433629"/>
                  <a:pt x="3374065" y="-3538"/>
                  <a:pt x="3615070" y="6"/>
                </a:cubicBezTo>
                <a:cubicBezTo>
                  <a:pt x="3856075" y="3550"/>
                  <a:pt x="4097080" y="1456667"/>
                  <a:pt x="4338084" y="1456667"/>
                </a:cubicBezTo>
                <a:cubicBezTo>
                  <a:pt x="4579088" y="1456667"/>
                  <a:pt x="4823637" y="1778"/>
                  <a:pt x="5061097" y="6"/>
                </a:cubicBezTo>
                <a:cubicBezTo>
                  <a:pt x="5298557" y="-1766"/>
                  <a:pt x="5523613" y="1444262"/>
                  <a:pt x="5762846" y="1446034"/>
                </a:cubicBezTo>
                <a:cubicBezTo>
                  <a:pt x="6002079" y="1447806"/>
                  <a:pt x="6251944" y="10639"/>
                  <a:pt x="6496493" y="10639"/>
                </a:cubicBezTo>
                <a:cubicBezTo>
                  <a:pt x="6741042" y="10639"/>
                  <a:pt x="6990907" y="1446034"/>
                  <a:pt x="7230139" y="1446034"/>
                </a:cubicBezTo>
                <a:cubicBezTo>
                  <a:pt x="7469371" y="1446034"/>
                  <a:pt x="7694428" y="8867"/>
                  <a:pt x="7931888" y="10639"/>
                </a:cubicBezTo>
                <a:cubicBezTo>
                  <a:pt x="8169348" y="12411"/>
                  <a:pt x="8426302" y="1444262"/>
                  <a:pt x="8654902" y="1456667"/>
                </a:cubicBezTo>
                <a:cubicBezTo>
                  <a:pt x="8883502" y="1469072"/>
                  <a:pt x="9093495" y="777069"/>
                  <a:pt x="9303488" y="85067"/>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フリーフォーム 11"/>
          <p:cNvSpPr/>
          <p:nvPr/>
        </p:nvSpPr>
        <p:spPr bwMode="auto">
          <a:xfrm>
            <a:off x="920552" y="4704300"/>
            <a:ext cx="7795964" cy="473975"/>
          </a:xfrm>
          <a:custGeom>
            <a:avLst/>
            <a:gdLst>
              <a:gd name="connsiteX0" fmla="*/ 0 w 9075761"/>
              <a:gd name="connsiteY0" fmla="*/ 1419388 h 1460341"/>
              <a:gd name="connsiteX1" fmla="*/ 450376 w 9075761"/>
              <a:gd name="connsiteY1" fmla="*/ 21 h 1460341"/>
              <a:gd name="connsiteX2" fmla="*/ 873457 w 9075761"/>
              <a:gd name="connsiteY2" fmla="*/ 1446684 h 1460341"/>
              <a:gd name="connsiteX3" fmla="*/ 1282890 w 9075761"/>
              <a:gd name="connsiteY3" fmla="*/ 21 h 1460341"/>
              <a:gd name="connsiteX4" fmla="*/ 1719618 w 9075761"/>
              <a:gd name="connsiteY4" fmla="*/ 1446684 h 1460341"/>
              <a:gd name="connsiteX5" fmla="*/ 2156347 w 9075761"/>
              <a:gd name="connsiteY5" fmla="*/ 13669 h 1460341"/>
              <a:gd name="connsiteX6" fmla="*/ 2579427 w 9075761"/>
              <a:gd name="connsiteY6" fmla="*/ 1433036 h 1460341"/>
              <a:gd name="connsiteX7" fmla="*/ 3029803 w 9075761"/>
              <a:gd name="connsiteY7" fmla="*/ 27317 h 1460341"/>
              <a:gd name="connsiteX8" fmla="*/ 3452884 w 9075761"/>
              <a:gd name="connsiteY8" fmla="*/ 1460331 h 1460341"/>
              <a:gd name="connsiteX9" fmla="*/ 3889612 w 9075761"/>
              <a:gd name="connsiteY9" fmla="*/ 21 h 1460341"/>
              <a:gd name="connsiteX10" fmla="*/ 4312693 w 9075761"/>
              <a:gd name="connsiteY10" fmla="*/ 1433036 h 1460341"/>
              <a:gd name="connsiteX11" fmla="*/ 4749421 w 9075761"/>
              <a:gd name="connsiteY11" fmla="*/ 27317 h 1460341"/>
              <a:gd name="connsiteX12" fmla="*/ 5172502 w 9075761"/>
              <a:gd name="connsiteY12" fmla="*/ 1405740 h 1460341"/>
              <a:gd name="connsiteX13" fmla="*/ 5609230 w 9075761"/>
              <a:gd name="connsiteY13" fmla="*/ 21 h 1460341"/>
              <a:gd name="connsiteX14" fmla="*/ 6059606 w 9075761"/>
              <a:gd name="connsiteY14" fmla="*/ 1419388 h 1460341"/>
              <a:gd name="connsiteX15" fmla="*/ 6482687 w 9075761"/>
              <a:gd name="connsiteY15" fmla="*/ 13669 h 1460341"/>
              <a:gd name="connsiteX16" fmla="*/ 6919415 w 9075761"/>
              <a:gd name="connsiteY16" fmla="*/ 1460331 h 1460341"/>
              <a:gd name="connsiteX17" fmla="*/ 7342496 w 9075761"/>
              <a:gd name="connsiteY17" fmla="*/ 13669 h 1460341"/>
              <a:gd name="connsiteX18" fmla="*/ 7779224 w 9075761"/>
              <a:gd name="connsiteY18" fmla="*/ 1446684 h 1460341"/>
              <a:gd name="connsiteX19" fmla="*/ 8215952 w 9075761"/>
              <a:gd name="connsiteY19" fmla="*/ 13669 h 1460341"/>
              <a:gd name="connsiteX20" fmla="*/ 8652681 w 9075761"/>
              <a:gd name="connsiteY20" fmla="*/ 1433036 h 1460341"/>
              <a:gd name="connsiteX21" fmla="*/ 9075761 w 9075761"/>
              <a:gd name="connsiteY21" fmla="*/ 13669 h 1460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75761" h="1460341">
                <a:moveTo>
                  <a:pt x="0" y="1419388"/>
                </a:moveTo>
                <a:cubicBezTo>
                  <a:pt x="152400" y="707430"/>
                  <a:pt x="304800" y="-4528"/>
                  <a:pt x="450376" y="21"/>
                </a:cubicBezTo>
                <a:cubicBezTo>
                  <a:pt x="595952" y="4570"/>
                  <a:pt x="734705" y="1446684"/>
                  <a:pt x="873457" y="1446684"/>
                </a:cubicBezTo>
                <a:cubicBezTo>
                  <a:pt x="1012209" y="1446684"/>
                  <a:pt x="1141863" y="21"/>
                  <a:pt x="1282890" y="21"/>
                </a:cubicBezTo>
                <a:cubicBezTo>
                  <a:pt x="1423917" y="21"/>
                  <a:pt x="1574042" y="1444409"/>
                  <a:pt x="1719618" y="1446684"/>
                </a:cubicBezTo>
                <a:cubicBezTo>
                  <a:pt x="1865194" y="1448959"/>
                  <a:pt x="2013046" y="15944"/>
                  <a:pt x="2156347" y="13669"/>
                </a:cubicBezTo>
                <a:cubicBezTo>
                  <a:pt x="2299648" y="11394"/>
                  <a:pt x="2433851" y="1430761"/>
                  <a:pt x="2579427" y="1433036"/>
                </a:cubicBezTo>
                <a:cubicBezTo>
                  <a:pt x="2725003" y="1435311"/>
                  <a:pt x="2884227" y="22768"/>
                  <a:pt x="3029803" y="27317"/>
                </a:cubicBezTo>
                <a:cubicBezTo>
                  <a:pt x="3175379" y="31866"/>
                  <a:pt x="3309583" y="1464880"/>
                  <a:pt x="3452884" y="1460331"/>
                </a:cubicBezTo>
                <a:cubicBezTo>
                  <a:pt x="3596185" y="1455782"/>
                  <a:pt x="3746311" y="4570"/>
                  <a:pt x="3889612" y="21"/>
                </a:cubicBezTo>
                <a:cubicBezTo>
                  <a:pt x="4032913" y="-4528"/>
                  <a:pt x="4169392" y="1428487"/>
                  <a:pt x="4312693" y="1433036"/>
                </a:cubicBezTo>
                <a:cubicBezTo>
                  <a:pt x="4455994" y="1437585"/>
                  <a:pt x="4606120" y="31866"/>
                  <a:pt x="4749421" y="27317"/>
                </a:cubicBezTo>
                <a:cubicBezTo>
                  <a:pt x="4892722" y="22768"/>
                  <a:pt x="5029201" y="1410289"/>
                  <a:pt x="5172502" y="1405740"/>
                </a:cubicBezTo>
                <a:cubicBezTo>
                  <a:pt x="5315803" y="1401191"/>
                  <a:pt x="5461379" y="-2254"/>
                  <a:pt x="5609230" y="21"/>
                </a:cubicBezTo>
                <a:cubicBezTo>
                  <a:pt x="5757081" y="2296"/>
                  <a:pt x="5914030" y="1417113"/>
                  <a:pt x="6059606" y="1419388"/>
                </a:cubicBezTo>
                <a:cubicBezTo>
                  <a:pt x="6205182" y="1421663"/>
                  <a:pt x="6339386" y="6845"/>
                  <a:pt x="6482687" y="13669"/>
                </a:cubicBezTo>
                <a:cubicBezTo>
                  <a:pt x="6625988" y="20493"/>
                  <a:pt x="6776114" y="1460331"/>
                  <a:pt x="6919415" y="1460331"/>
                </a:cubicBezTo>
                <a:cubicBezTo>
                  <a:pt x="7062716" y="1460331"/>
                  <a:pt x="7199195" y="15943"/>
                  <a:pt x="7342496" y="13669"/>
                </a:cubicBezTo>
                <a:cubicBezTo>
                  <a:pt x="7485797" y="11395"/>
                  <a:pt x="7633648" y="1446684"/>
                  <a:pt x="7779224" y="1446684"/>
                </a:cubicBezTo>
                <a:cubicBezTo>
                  <a:pt x="7924800" y="1446684"/>
                  <a:pt x="8070376" y="15944"/>
                  <a:pt x="8215952" y="13669"/>
                </a:cubicBezTo>
                <a:cubicBezTo>
                  <a:pt x="8361528" y="11394"/>
                  <a:pt x="8509380" y="1433036"/>
                  <a:pt x="8652681" y="1433036"/>
                </a:cubicBezTo>
                <a:cubicBezTo>
                  <a:pt x="8795982" y="1433036"/>
                  <a:pt x="8935871" y="723352"/>
                  <a:pt x="9075761" y="1366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18" name="直線コネクタ 17"/>
          <p:cNvCxnSpPr/>
          <p:nvPr/>
        </p:nvCxnSpPr>
        <p:spPr bwMode="auto">
          <a:xfrm>
            <a:off x="1277052" y="5938981"/>
            <a:ext cx="3312368" cy="0"/>
          </a:xfrm>
          <a:prstGeom prst="line">
            <a:avLst/>
          </a:prstGeom>
          <a:noFill/>
          <a:ln w="19050" cap="flat" cmpd="sng" algn="ctr">
            <a:solidFill>
              <a:srgbClr val="FF0000"/>
            </a:solidFill>
            <a:prstDash val="solid"/>
            <a:round/>
            <a:headEnd type="none" w="med" len="med"/>
            <a:tailEnd type="none" w="med" len="med"/>
          </a:ln>
          <a:effectLst/>
        </p:spPr>
      </p:cxnSp>
      <p:sp>
        <p:nvSpPr>
          <p:cNvPr id="22" name="フリーフォーム 21"/>
          <p:cNvSpPr/>
          <p:nvPr/>
        </p:nvSpPr>
        <p:spPr bwMode="auto">
          <a:xfrm>
            <a:off x="4589420" y="5301208"/>
            <a:ext cx="409575" cy="1275547"/>
          </a:xfrm>
          <a:custGeom>
            <a:avLst/>
            <a:gdLst>
              <a:gd name="connsiteX0" fmla="*/ 0 w 409575"/>
              <a:gd name="connsiteY0" fmla="*/ 366504 h 709717"/>
              <a:gd name="connsiteX1" fmla="*/ 42863 w 409575"/>
              <a:gd name="connsiteY1" fmla="*/ 223629 h 709717"/>
              <a:gd name="connsiteX2" fmla="*/ 100013 w 409575"/>
              <a:gd name="connsiteY2" fmla="*/ 537954 h 709717"/>
              <a:gd name="connsiteX3" fmla="*/ 171450 w 409575"/>
              <a:gd name="connsiteY3" fmla="*/ 104567 h 709717"/>
              <a:gd name="connsiteX4" fmla="*/ 257175 w 409575"/>
              <a:gd name="connsiteY4" fmla="*/ 709404 h 709717"/>
              <a:gd name="connsiteX5" fmla="*/ 347663 w 409575"/>
              <a:gd name="connsiteY5" fmla="*/ 9317 h 709717"/>
              <a:gd name="connsiteX6" fmla="*/ 409575 w 409575"/>
              <a:gd name="connsiteY6" fmla="*/ 371267 h 7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09717">
                <a:moveTo>
                  <a:pt x="0" y="366504"/>
                </a:moveTo>
                <a:cubicBezTo>
                  <a:pt x="13097" y="280779"/>
                  <a:pt x="26194" y="195054"/>
                  <a:pt x="42863" y="223629"/>
                </a:cubicBezTo>
                <a:cubicBezTo>
                  <a:pt x="59532" y="252204"/>
                  <a:pt x="78582" y="557797"/>
                  <a:pt x="100013" y="537954"/>
                </a:cubicBezTo>
                <a:cubicBezTo>
                  <a:pt x="121444" y="518111"/>
                  <a:pt x="145256" y="75992"/>
                  <a:pt x="171450" y="104567"/>
                </a:cubicBezTo>
                <a:cubicBezTo>
                  <a:pt x="197644" y="133142"/>
                  <a:pt x="227806" y="725279"/>
                  <a:pt x="257175" y="709404"/>
                </a:cubicBezTo>
                <a:cubicBezTo>
                  <a:pt x="286544" y="693529"/>
                  <a:pt x="322263" y="65673"/>
                  <a:pt x="347663" y="9317"/>
                </a:cubicBezTo>
                <a:cubicBezTo>
                  <a:pt x="373063" y="-47039"/>
                  <a:pt x="391319" y="162114"/>
                  <a:pt x="409575" y="371267"/>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フリーフォーム 22"/>
          <p:cNvSpPr/>
          <p:nvPr/>
        </p:nvSpPr>
        <p:spPr bwMode="auto">
          <a:xfrm rot="10800000">
            <a:off x="4993149" y="5293499"/>
            <a:ext cx="409575" cy="1290963"/>
          </a:xfrm>
          <a:custGeom>
            <a:avLst/>
            <a:gdLst>
              <a:gd name="connsiteX0" fmla="*/ 0 w 409575"/>
              <a:gd name="connsiteY0" fmla="*/ 366504 h 709717"/>
              <a:gd name="connsiteX1" fmla="*/ 42863 w 409575"/>
              <a:gd name="connsiteY1" fmla="*/ 223629 h 709717"/>
              <a:gd name="connsiteX2" fmla="*/ 100013 w 409575"/>
              <a:gd name="connsiteY2" fmla="*/ 537954 h 709717"/>
              <a:gd name="connsiteX3" fmla="*/ 171450 w 409575"/>
              <a:gd name="connsiteY3" fmla="*/ 104567 h 709717"/>
              <a:gd name="connsiteX4" fmla="*/ 257175 w 409575"/>
              <a:gd name="connsiteY4" fmla="*/ 709404 h 709717"/>
              <a:gd name="connsiteX5" fmla="*/ 347663 w 409575"/>
              <a:gd name="connsiteY5" fmla="*/ 9317 h 709717"/>
              <a:gd name="connsiteX6" fmla="*/ 409575 w 409575"/>
              <a:gd name="connsiteY6" fmla="*/ 371267 h 70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09717">
                <a:moveTo>
                  <a:pt x="0" y="366504"/>
                </a:moveTo>
                <a:cubicBezTo>
                  <a:pt x="13097" y="280779"/>
                  <a:pt x="26194" y="195054"/>
                  <a:pt x="42863" y="223629"/>
                </a:cubicBezTo>
                <a:cubicBezTo>
                  <a:pt x="59532" y="252204"/>
                  <a:pt x="78582" y="557797"/>
                  <a:pt x="100013" y="537954"/>
                </a:cubicBezTo>
                <a:cubicBezTo>
                  <a:pt x="121444" y="518111"/>
                  <a:pt x="145256" y="75992"/>
                  <a:pt x="171450" y="104567"/>
                </a:cubicBezTo>
                <a:cubicBezTo>
                  <a:pt x="197644" y="133142"/>
                  <a:pt x="227806" y="725279"/>
                  <a:pt x="257175" y="709404"/>
                </a:cubicBezTo>
                <a:cubicBezTo>
                  <a:pt x="286544" y="693529"/>
                  <a:pt x="322263" y="65673"/>
                  <a:pt x="347663" y="9317"/>
                </a:cubicBezTo>
                <a:cubicBezTo>
                  <a:pt x="373063" y="-47039"/>
                  <a:pt x="391319" y="162114"/>
                  <a:pt x="409575" y="371267"/>
                </a:cubicBezTo>
              </a:path>
            </a:pathLst>
          </a:cu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5" name="直線コネクタ 24"/>
          <p:cNvCxnSpPr/>
          <p:nvPr/>
        </p:nvCxnSpPr>
        <p:spPr bwMode="auto">
          <a:xfrm flipH="1">
            <a:off x="4998995" y="3356992"/>
            <a:ext cx="2538" cy="3384376"/>
          </a:xfrm>
          <a:prstGeom prst="line">
            <a:avLst/>
          </a:prstGeom>
          <a:noFill/>
          <a:ln w="19050" cap="flat" cmpd="sng" algn="ctr">
            <a:solidFill>
              <a:schemeClr val="tx1"/>
            </a:solidFill>
            <a:prstDash val="dashDot"/>
            <a:round/>
            <a:headEnd type="none" w="med" len="med"/>
            <a:tailEnd type="none" w="med" len="med"/>
          </a:ln>
          <a:effectLst/>
        </p:spPr>
      </p:cxnSp>
      <p:cxnSp>
        <p:nvCxnSpPr>
          <p:cNvPr id="26" name="直線コネクタ 25"/>
          <p:cNvCxnSpPr/>
          <p:nvPr/>
        </p:nvCxnSpPr>
        <p:spPr bwMode="auto">
          <a:xfrm>
            <a:off x="5402724" y="5938981"/>
            <a:ext cx="3312368" cy="0"/>
          </a:xfrm>
          <a:prstGeom prst="line">
            <a:avLst/>
          </a:prstGeom>
          <a:noFill/>
          <a:ln w="19050" cap="flat" cmpd="sng" algn="ctr">
            <a:solidFill>
              <a:srgbClr val="FF0000"/>
            </a:solidFill>
            <a:prstDash val="solid"/>
            <a:round/>
            <a:headEnd type="none" w="med" len="med"/>
            <a:tailEnd type="none" w="med" len="med"/>
          </a:ln>
          <a:effectLst/>
        </p:spPr>
      </p:cxnSp>
      <p:sp>
        <p:nvSpPr>
          <p:cNvPr id="29" name="テキスト ボックス 28"/>
          <p:cNvSpPr txBox="1"/>
          <p:nvPr/>
        </p:nvSpPr>
        <p:spPr>
          <a:xfrm>
            <a:off x="1871998" y="5397432"/>
            <a:ext cx="2935424" cy="400110"/>
          </a:xfrm>
          <a:prstGeom prst="rect">
            <a:avLst/>
          </a:prstGeom>
          <a:noFill/>
        </p:spPr>
        <p:txBody>
          <a:bodyPr wrap="square" rtlCol="0">
            <a:spAutoFit/>
          </a:bodyPr>
          <a:lstStyle/>
          <a:p>
            <a:r>
              <a:rPr kumimoji="1" lang="ja-JP" altLang="en-US" b="1" dirty="0" smtClean="0"/>
              <a:t>弱め合う干渉</a:t>
            </a:r>
            <a:endParaRPr kumimoji="1" lang="ja-JP" altLang="en-US" b="1" dirty="0"/>
          </a:p>
        </p:txBody>
      </p:sp>
      <p:sp>
        <p:nvSpPr>
          <p:cNvPr id="30" name="テキスト ボックス 29"/>
          <p:cNvSpPr txBox="1"/>
          <p:nvPr/>
        </p:nvSpPr>
        <p:spPr>
          <a:xfrm>
            <a:off x="6105128" y="5397432"/>
            <a:ext cx="2935424" cy="400110"/>
          </a:xfrm>
          <a:prstGeom prst="rect">
            <a:avLst/>
          </a:prstGeom>
          <a:noFill/>
        </p:spPr>
        <p:txBody>
          <a:bodyPr wrap="square" rtlCol="0">
            <a:spAutoFit/>
          </a:bodyPr>
          <a:lstStyle/>
          <a:p>
            <a:r>
              <a:rPr kumimoji="1" lang="ja-JP" altLang="en-US" b="1" dirty="0" smtClean="0"/>
              <a:t>弱め合う干渉</a:t>
            </a:r>
            <a:endParaRPr kumimoji="1" lang="ja-JP" altLang="en-US" b="1" dirty="0"/>
          </a:p>
        </p:txBody>
      </p:sp>
      <p:sp>
        <p:nvSpPr>
          <p:cNvPr id="31" name="テキスト ボックス 30"/>
          <p:cNvSpPr txBox="1"/>
          <p:nvPr/>
        </p:nvSpPr>
        <p:spPr>
          <a:xfrm>
            <a:off x="5197936" y="6344371"/>
            <a:ext cx="2808312" cy="400110"/>
          </a:xfrm>
          <a:prstGeom prst="rect">
            <a:avLst/>
          </a:prstGeom>
          <a:noFill/>
        </p:spPr>
        <p:txBody>
          <a:bodyPr wrap="square" rtlCol="0">
            <a:spAutoFit/>
          </a:bodyPr>
          <a:lstStyle/>
          <a:p>
            <a:r>
              <a:rPr kumimoji="1" lang="ja-JP" altLang="en-US" b="1" dirty="0" smtClean="0"/>
              <a:t>強め合う干渉</a:t>
            </a:r>
            <a:endParaRPr kumimoji="1" lang="ja-JP" altLang="en-US" b="1" dirty="0"/>
          </a:p>
        </p:txBody>
      </p:sp>
    </p:spTree>
    <p:extLst>
      <p:ext uri="{BB962C8B-B14F-4D97-AF65-F5344CB8AC3E}">
        <p14:creationId xmlns:p14="http://schemas.microsoft.com/office/powerpoint/2010/main" val="10520352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8463" y="476671"/>
            <a:ext cx="7200541" cy="646331"/>
          </a:xfrm>
          <a:prstGeom prst="rect">
            <a:avLst/>
          </a:prstGeom>
          <a:noFill/>
        </p:spPr>
        <p:txBody>
          <a:bodyPr wrap="square" rtlCol="0">
            <a:spAutoFit/>
          </a:bodyPr>
          <a:lstStyle/>
          <a:p>
            <a:r>
              <a:rPr kumimoji="1" lang="ja-JP" altLang="en-US" sz="3600" dirty="0" smtClean="0">
                <a:solidFill>
                  <a:srgbClr val="FF0000"/>
                </a:solidFill>
              </a:rPr>
              <a:t>光コムスペクトルの特性</a:t>
            </a:r>
            <a:endParaRPr kumimoji="1" lang="ja-JP" altLang="en-US" sz="3600" dirty="0">
              <a:solidFill>
                <a:srgbClr val="FF0000"/>
              </a:solidFill>
            </a:endParaRPr>
          </a:p>
        </p:txBody>
      </p:sp>
      <p:sp>
        <p:nvSpPr>
          <p:cNvPr id="3" name="下矢印 2"/>
          <p:cNvSpPr/>
          <p:nvPr/>
        </p:nvSpPr>
        <p:spPr bwMode="auto">
          <a:xfrm>
            <a:off x="2180692" y="1054258"/>
            <a:ext cx="1080120" cy="505798"/>
          </a:xfrm>
          <a:prstGeom prst="down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4" name="テキスト ボックス 3"/>
          <p:cNvSpPr txBox="1"/>
          <p:nvPr/>
        </p:nvSpPr>
        <p:spPr>
          <a:xfrm>
            <a:off x="217217" y="1560056"/>
            <a:ext cx="9705528" cy="954107"/>
          </a:xfrm>
          <a:prstGeom prst="rect">
            <a:avLst/>
          </a:prstGeom>
          <a:noFill/>
        </p:spPr>
        <p:txBody>
          <a:bodyPr wrap="square" rtlCol="0">
            <a:spAutoFit/>
          </a:bodyPr>
          <a:lstStyle/>
          <a:p>
            <a:r>
              <a:rPr kumimoji="1" lang="ja-JP" altLang="en-US" sz="2800" b="1" dirty="0" smtClean="0"/>
              <a:t>共振器のトータル分散値に依存。</a:t>
            </a:r>
            <a:endParaRPr kumimoji="1" lang="en-US" altLang="ja-JP" sz="2800" b="1" dirty="0" smtClean="0"/>
          </a:p>
          <a:p>
            <a:r>
              <a:rPr lang="ja-JP" altLang="en-US" sz="2800" b="1" dirty="0" smtClean="0">
                <a:solidFill>
                  <a:srgbClr val="0070C0"/>
                </a:solidFill>
              </a:rPr>
              <a:t>ソリトンパルス</a:t>
            </a:r>
            <a:r>
              <a:rPr lang="en-US" altLang="ja-JP" sz="2800" b="1" dirty="0" smtClean="0">
                <a:solidFill>
                  <a:srgbClr val="0070C0"/>
                </a:solidFill>
              </a:rPr>
              <a:t>(</a:t>
            </a:r>
            <a:r>
              <a:rPr lang="ja-JP" altLang="en-US" sz="2800" b="1" dirty="0" smtClean="0">
                <a:solidFill>
                  <a:srgbClr val="0070C0"/>
                </a:solidFill>
              </a:rPr>
              <a:t>分散値→負</a:t>
            </a:r>
            <a:r>
              <a:rPr lang="en-US" altLang="ja-JP" sz="2800" b="1" dirty="0" smtClean="0">
                <a:solidFill>
                  <a:srgbClr val="0070C0"/>
                </a:solidFill>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804" y="2476837"/>
            <a:ext cx="4968399" cy="363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5672820" y="5921336"/>
            <a:ext cx="3312368" cy="954107"/>
          </a:xfrm>
          <a:prstGeom prst="rect">
            <a:avLst/>
          </a:prstGeom>
          <a:noFill/>
        </p:spPr>
        <p:txBody>
          <a:bodyPr wrap="square" rtlCol="0">
            <a:spAutoFit/>
          </a:bodyPr>
          <a:lstStyle/>
          <a:p>
            <a:pPr algn="ctr"/>
            <a:r>
              <a:rPr kumimoji="1" lang="ja-JP" altLang="en-US" sz="2800" b="1" dirty="0" smtClean="0">
                <a:solidFill>
                  <a:srgbClr val="FF0000"/>
                </a:solidFill>
              </a:rPr>
              <a:t>ソリトンパルスの</a:t>
            </a:r>
            <a:endParaRPr kumimoji="1" lang="en-US" altLang="ja-JP" sz="2800" b="1" dirty="0" smtClean="0">
              <a:solidFill>
                <a:srgbClr val="FF0000"/>
              </a:solidFill>
            </a:endParaRPr>
          </a:p>
          <a:p>
            <a:pPr algn="ctr"/>
            <a:r>
              <a:rPr lang="ja-JP" altLang="en-US" sz="2800" b="1" dirty="0" smtClean="0">
                <a:solidFill>
                  <a:srgbClr val="FF0000"/>
                </a:solidFill>
              </a:rPr>
              <a:t>光スペクトル</a:t>
            </a:r>
            <a:endParaRPr kumimoji="1" lang="ja-JP" altLang="en-US" sz="2800" b="1" dirty="0">
              <a:solidFill>
                <a:srgbClr val="FF0000"/>
              </a:solidFill>
            </a:endParaRPr>
          </a:p>
        </p:txBody>
      </p:sp>
      <p:cxnSp>
        <p:nvCxnSpPr>
          <p:cNvPr id="8" name="直線矢印コネクタ 7"/>
          <p:cNvCxnSpPr/>
          <p:nvPr/>
        </p:nvCxnSpPr>
        <p:spPr bwMode="auto">
          <a:xfrm flipH="1">
            <a:off x="6321152" y="3933056"/>
            <a:ext cx="1476163" cy="720080"/>
          </a:xfrm>
          <a:prstGeom prst="straightConnector1">
            <a:avLst/>
          </a:prstGeom>
          <a:noFill/>
          <a:ln w="28575" cap="flat" cmpd="sng" algn="ctr">
            <a:solidFill>
              <a:schemeClr val="tx1"/>
            </a:solidFill>
            <a:prstDash val="solid"/>
            <a:round/>
            <a:headEnd type="none" w="med" len="med"/>
            <a:tailEnd type="arrow"/>
          </a:ln>
          <a:effectLst/>
        </p:spPr>
      </p:cxnSp>
      <p:cxnSp>
        <p:nvCxnSpPr>
          <p:cNvPr id="10" name="直線矢印コネクタ 9"/>
          <p:cNvCxnSpPr/>
          <p:nvPr/>
        </p:nvCxnSpPr>
        <p:spPr bwMode="auto">
          <a:xfrm flipH="1">
            <a:off x="7797315" y="4005064"/>
            <a:ext cx="180020" cy="576064"/>
          </a:xfrm>
          <a:prstGeom prst="straightConnector1">
            <a:avLst/>
          </a:prstGeom>
          <a:noFill/>
          <a:ln w="28575" cap="flat" cmpd="sng" algn="ctr">
            <a:solidFill>
              <a:schemeClr val="tx1"/>
            </a:solidFill>
            <a:prstDash val="solid"/>
            <a:round/>
            <a:headEnd type="none" w="med" len="med"/>
            <a:tailEnd type="arrow"/>
          </a:ln>
          <a:effectLst/>
        </p:spPr>
      </p:cxnSp>
      <p:sp>
        <p:nvSpPr>
          <p:cNvPr id="12" name="テキスト ボックス 11"/>
          <p:cNvSpPr txBox="1"/>
          <p:nvPr/>
        </p:nvSpPr>
        <p:spPr>
          <a:xfrm>
            <a:off x="7766179" y="3095877"/>
            <a:ext cx="1475905" cy="830997"/>
          </a:xfrm>
          <a:prstGeom prst="rect">
            <a:avLst/>
          </a:prstGeom>
          <a:noFill/>
        </p:spPr>
        <p:txBody>
          <a:bodyPr wrap="square" rtlCol="0">
            <a:spAutoFit/>
          </a:bodyPr>
          <a:lstStyle/>
          <a:p>
            <a:r>
              <a:rPr kumimoji="1" lang="ja-JP" altLang="en-US" sz="2400" b="1" dirty="0" smtClean="0">
                <a:solidFill>
                  <a:srgbClr val="00B050"/>
                </a:solidFill>
              </a:rPr>
              <a:t>ソリトン</a:t>
            </a:r>
            <a:endParaRPr kumimoji="1" lang="en-US" altLang="ja-JP" sz="2400" b="1" dirty="0" smtClean="0">
              <a:solidFill>
                <a:srgbClr val="00B050"/>
              </a:solidFill>
            </a:endParaRPr>
          </a:p>
          <a:p>
            <a:r>
              <a:rPr kumimoji="1" lang="ja-JP" altLang="en-US" sz="2400" b="1" dirty="0" smtClean="0">
                <a:solidFill>
                  <a:srgbClr val="00B050"/>
                </a:solidFill>
              </a:rPr>
              <a:t>スパイク</a:t>
            </a:r>
            <a:endParaRPr kumimoji="1" lang="ja-JP" altLang="en-US" sz="2400" b="1" dirty="0">
              <a:solidFill>
                <a:srgbClr val="00B050"/>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561" y="2812574"/>
            <a:ext cx="4593997" cy="31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p:nvPr/>
        </p:nvCxnSpPr>
        <p:spPr bwMode="auto">
          <a:xfrm>
            <a:off x="2936776" y="3515567"/>
            <a:ext cx="1224136" cy="0"/>
          </a:xfrm>
          <a:prstGeom prst="straightConnector1">
            <a:avLst/>
          </a:prstGeom>
          <a:noFill/>
          <a:ln w="28575" cap="flat" cmpd="sng" algn="ctr">
            <a:solidFill>
              <a:srgbClr val="FF0000"/>
            </a:solidFill>
            <a:prstDash val="solid"/>
            <a:round/>
            <a:headEnd type="none" w="med" len="med"/>
            <a:tailEnd type="arrow"/>
          </a:ln>
          <a:effectLst/>
        </p:spPr>
      </p:cxnSp>
      <p:cxnSp>
        <p:nvCxnSpPr>
          <p:cNvPr id="16" name="直線矢印コネクタ 15"/>
          <p:cNvCxnSpPr/>
          <p:nvPr/>
        </p:nvCxnSpPr>
        <p:spPr bwMode="auto">
          <a:xfrm>
            <a:off x="416496" y="4869160"/>
            <a:ext cx="1224136" cy="0"/>
          </a:xfrm>
          <a:prstGeom prst="straightConnector1">
            <a:avLst/>
          </a:prstGeom>
          <a:noFill/>
          <a:ln w="28575" cap="flat" cmpd="sng" algn="ctr">
            <a:solidFill>
              <a:srgbClr val="0070C0"/>
            </a:solidFill>
            <a:prstDash val="solid"/>
            <a:round/>
            <a:headEnd type="none" w="med" len="med"/>
            <a:tailEnd type="arrow"/>
          </a:ln>
          <a:effectLst/>
        </p:spPr>
      </p:cxnSp>
      <p:cxnSp>
        <p:nvCxnSpPr>
          <p:cNvPr id="17" name="直線矢印コネクタ 16"/>
          <p:cNvCxnSpPr/>
          <p:nvPr/>
        </p:nvCxnSpPr>
        <p:spPr bwMode="auto">
          <a:xfrm rot="10800000">
            <a:off x="3260812" y="4896172"/>
            <a:ext cx="1224136" cy="0"/>
          </a:xfrm>
          <a:prstGeom prst="straightConnector1">
            <a:avLst/>
          </a:prstGeom>
          <a:noFill/>
          <a:ln w="28575" cap="flat" cmpd="sng" algn="ctr">
            <a:solidFill>
              <a:srgbClr val="0070C0"/>
            </a:solidFill>
            <a:prstDash val="solid"/>
            <a:round/>
            <a:headEnd type="none" w="med" len="med"/>
            <a:tailEnd type="arrow"/>
          </a:ln>
          <a:effectLst/>
        </p:spPr>
      </p:cxnSp>
      <p:cxnSp>
        <p:nvCxnSpPr>
          <p:cNvPr id="18" name="直線矢印コネクタ 17"/>
          <p:cNvCxnSpPr/>
          <p:nvPr/>
        </p:nvCxnSpPr>
        <p:spPr bwMode="auto">
          <a:xfrm rot="10800000">
            <a:off x="704528" y="3496517"/>
            <a:ext cx="1224136" cy="0"/>
          </a:xfrm>
          <a:prstGeom prst="straightConnector1">
            <a:avLst/>
          </a:prstGeom>
          <a:noFill/>
          <a:ln w="28575" cap="flat" cmpd="sng" algn="ctr">
            <a:solidFill>
              <a:srgbClr val="FF0000"/>
            </a:solidFill>
            <a:prstDash val="solid"/>
            <a:round/>
            <a:headEnd type="none" w="med" len="med"/>
            <a:tailEnd type="arrow"/>
          </a:ln>
          <a:effectLst/>
        </p:spPr>
      </p:cxnSp>
      <p:sp>
        <p:nvSpPr>
          <p:cNvPr id="11" name="テキスト ボックス 10"/>
          <p:cNvSpPr txBox="1"/>
          <p:nvPr/>
        </p:nvSpPr>
        <p:spPr>
          <a:xfrm>
            <a:off x="2720752" y="2741934"/>
            <a:ext cx="2041389" cy="707886"/>
          </a:xfrm>
          <a:prstGeom prst="rect">
            <a:avLst/>
          </a:prstGeom>
          <a:noFill/>
        </p:spPr>
        <p:txBody>
          <a:bodyPr wrap="square" rtlCol="0">
            <a:spAutoFit/>
          </a:bodyPr>
          <a:lstStyle/>
          <a:p>
            <a:r>
              <a:rPr kumimoji="1" lang="ja-JP" altLang="en-US" b="1" dirty="0" smtClean="0">
                <a:solidFill>
                  <a:srgbClr val="FF0000"/>
                </a:solidFill>
              </a:rPr>
              <a:t>波長分散による</a:t>
            </a:r>
            <a:endParaRPr kumimoji="1" lang="en-US" altLang="ja-JP" b="1" dirty="0" smtClean="0">
              <a:solidFill>
                <a:srgbClr val="FF0000"/>
              </a:solidFill>
            </a:endParaRPr>
          </a:p>
          <a:p>
            <a:r>
              <a:rPr kumimoji="1" lang="ja-JP" altLang="en-US" b="1" dirty="0" smtClean="0">
                <a:solidFill>
                  <a:srgbClr val="FF0000"/>
                </a:solidFill>
              </a:rPr>
              <a:t>パルス拡がり</a:t>
            </a:r>
            <a:endParaRPr kumimoji="1" lang="ja-JP" altLang="en-US" b="1" dirty="0">
              <a:solidFill>
                <a:srgbClr val="FF0000"/>
              </a:solidFill>
            </a:endParaRPr>
          </a:p>
        </p:txBody>
      </p:sp>
      <p:sp>
        <p:nvSpPr>
          <p:cNvPr id="13" name="テキスト ボックス 12"/>
          <p:cNvSpPr txBox="1"/>
          <p:nvPr/>
        </p:nvSpPr>
        <p:spPr>
          <a:xfrm>
            <a:off x="3055057" y="4188286"/>
            <a:ext cx="2088232" cy="707886"/>
          </a:xfrm>
          <a:prstGeom prst="rect">
            <a:avLst/>
          </a:prstGeom>
          <a:noFill/>
        </p:spPr>
        <p:txBody>
          <a:bodyPr wrap="square" rtlCol="0">
            <a:spAutoFit/>
          </a:bodyPr>
          <a:lstStyle/>
          <a:p>
            <a:r>
              <a:rPr kumimoji="1" lang="ja-JP" altLang="en-US" b="1" dirty="0" smtClean="0">
                <a:solidFill>
                  <a:srgbClr val="0070C0"/>
                </a:solidFill>
              </a:rPr>
              <a:t>自己位相変調によるパルス圧縮</a:t>
            </a:r>
            <a:endParaRPr kumimoji="1" lang="ja-JP" altLang="en-US" b="1" dirty="0">
              <a:solidFill>
                <a:srgbClr val="0070C0"/>
              </a:solidFill>
            </a:endParaRPr>
          </a:p>
        </p:txBody>
      </p:sp>
      <p:sp>
        <p:nvSpPr>
          <p:cNvPr id="14" name="テキスト ボックス 13"/>
          <p:cNvSpPr txBox="1"/>
          <p:nvPr/>
        </p:nvSpPr>
        <p:spPr>
          <a:xfrm>
            <a:off x="746653" y="5998279"/>
            <a:ext cx="3925782" cy="461665"/>
          </a:xfrm>
          <a:prstGeom prst="rect">
            <a:avLst/>
          </a:prstGeom>
          <a:noFill/>
        </p:spPr>
        <p:txBody>
          <a:bodyPr wrap="square" rtlCol="0">
            <a:spAutoFit/>
          </a:bodyPr>
          <a:lstStyle/>
          <a:p>
            <a:r>
              <a:rPr kumimoji="1" lang="ja-JP" altLang="en-US" sz="2400" b="1" dirty="0" smtClean="0"/>
              <a:t>ソリトンパルスの生成原理</a:t>
            </a:r>
            <a:endParaRPr kumimoji="1" lang="ja-JP" altLang="en-US" sz="2400" b="1" dirty="0"/>
          </a:p>
        </p:txBody>
      </p:sp>
      <p:sp>
        <p:nvSpPr>
          <p:cNvPr id="15" name="テキスト ボックス 14"/>
          <p:cNvSpPr txBox="1"/>
          <p:nvPr/>
        </p:nvSpPr>
        <p:spPr>
          <a:xfrm>
            <a:off x="217217" y="6269867"/>
            <a:ext cx="5796644" cy="584775"/>
          </a:xfrm>
          <a:prstGeom prst="rect">
            <a:avLst/>
          </a:prstGeom>
          <a:noFill/>
        </p:spPr>
        <p:txBody>
          <a:bodyPr wrap="square" rtlCol="0">
            <a:spAutoFit/>
          </a:bodyPr>
          <a:lstStyle/>
          <a:p>
            <a:r>
              <a:rPr lang="en-US" altLang="ja-JP" sz="1600" dirty="0"/>
              <a:t>http://optipedia.info/lsource-index/laser-index/ultrashort-pulse/pulse-compression/soliton</a:t>
            </a:r>
            <a:r>
              <a:rPr lang="en-US" altLang="ja-JP" sz="1600" dirty="0" smtClean="0"/>
              <a:t>/</a:t>
            </a:r>
            <a:r>
              <a:rPr lang="ja-JP" altLang="en-US" sz="1600" dirty="0"/>
              <a:t>　</a:t>
            </a:r>
            <a:r>
              <a:rPr lang="ja-JP" altLang="en-US" sz="1600" dirty="0" smtClean="0"/>
              <a:t>参照</a:t>
            </a:r>
            <a:endParaRPr kumimoji="1" lang="ja-JP" altLang="en-US" sz="1600" dirty="0"/>
          </a:p>
        </p:txBody>
      </p:sp>
      <p:sp>
        <p:nvSpPr>
          <p:cNvPr id="19" name="テキスト ボックス 18"/>
          <p:cNvSpPr txBox="1"/>
          <p:nvPr/>
        </p:nvSpPr>
        <p:spPr>
          <a:xfrm>
            <a:off x="5161174" y="2037109"/>
            <a:ext cx="4886870" cy="523220"/>
          </a:xfrm>
          <a:prstGeom prst="rect">
            <a:avLst/>
          </a:prstGeom>
          <a:noFill/>
        </p:spPr>
        <p:txBody>
          <a:bodyPr wrap="square" rtlCol="0">
            <a:spAutoFit/>
          </a:bodyPr>
          <a:lstStyle/>
          <a:p>
            <a:r>
              <a:rPr kumimoji="1" lang="ja-JP" altLang="en-US" sz="2800" b="1" dirty="0" smtClean="0">
                <a:solidFill>
                  <a:srgbClr val="00B050"/>
                </a:solidFill>
              </a:rPr>
              <a:t>スペクトルの再現性が高い</a:t>
            </a:r>
            <a:endParaRPr kumimoji="1" lang="ja-JP" altLang="en-US" sz="2800" b="1" dirty="0">
              <a:solidFill>
                <a:srgbClr val="00B050"/>
              </a:solidFill>
            </a:endParaRPr>
          </a:p>
        </p:txBody>
      </p:sp>
    </p:spTree>
    <p:extLst>
      <p:ext uri="{BB962C8B-B14F-4D97-AF65-F5344CB8AC3E}">
        <p14:creationId xmlns:p14="http://schemas.microsoft.com/office/powerpoint/2010/main" val="41079849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412" y="2568749"/>
            <a:ext cx="51879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19013" y="548679"/>
            <a:ext cx="7091050" cy="646331"/>
          </a:xfrm>
          <a:prstGeom prst="rect">
            <a:avLst/>
          </a:prstGeom>
          <a:noFill/>
        </p:spPr>
        <p:txBody>
          <a:bodyPr wrap="square" rtlCol="0">
            <a:spAutoFit/>
          </a:bodyPr>
          <a:lstStyle/>
          <a:p>
            <a:r>
              <a:rPr lang="ja-JP" altLang="en-US" sz="3600" dirty="0" smtClean="0">
                <a:solidFill>
                  <a:srgbClr val="FF0000"/>
                </a:solidFill>
              </a:rPr>
              <a:t>ストレッチドパルス</a:t>
            </a:r>
            <a:r>
              <a:rPr lang="en-US" altLang="ja-JP" sz="3600" dirty="0" smtClean="0">
                <a:solidFill>
                  <a:srgbClr val="FF0000"/>
                </a:solidFill>
              </a:rPr>
              <a:t>(</a:t>
            </a:r>
            <a:r>
              <a:rPr lang="ja-JP" altLang="en-US" sz="3600" dirty="0" smtClean="0">
                <a:solidFill>
                  <a:srgbClr val="FF0000"/>
                </a:solidFill>
              </a:rPr>
              <a:t>分散値→正</a:t>
            </a:r>
            <a:r>
              <a:rPr lang="en-US" altLang="ja-JP" sz="3600" dirty="0" smtClean="0">
                <a:solidFill>
                  <a:srgbClr val="FF0000"/>
                </a:solidFill>
              </a:rPr>
              <a: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51" y="2996952"/>
            <a:ext cx="4286461"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25859" y="6203702"/>
            <a:ext cx="4968553" cy="461665"/>
          </a:xfrm>
          <a:prstGeom prst="rect">
            <a:avLst/>
          </a:prstGeom>
          <a:noFill/>
        </p:spPr>
        <p:txBody>
          <a:bodyPr wrap="square" rtlCol="0">
            <a:spAutoFit/>
          </a:bodyPr>
          <a:lstStyle/>
          <a:p>
            <a:r>
              <a:rPr kumimoji="1" lang="ja-JP" altLang="en-US" sz="2400" b="1" dirty="0" smtClean="0"/>
              <a:t>ストレッチドパルスの生成原理</a:t>
            </a:r>
            <a:endParaRPr kumimoji="1" lang="ja-JP" altLang="en-US" sz="2400" b="1" dirty="0"/>
          </a:p>
        </p:txBody>
      </p:sp>
      <p:sp>
        <p:nvSpPr>
          <p:cNvPr id="12" name="テキスト ボックス 11"/>
          <p:cNvSpPr txBox="1"/>
          <p:nvPr/>
        </p:nvSpPr>
        <p:spPr>
          <a:xfrm>
            <a:off x="5818534" y="6001355"/>
            <a:ext cx="3528392" cy="830997"/>
          </a:xfrm>
          <a:prstGeom prst="rect">
            <a:avLst/>
          </a:prstGeom>
          <a:noFill/>
        </p:spPr>
        <p:txBody>
          <a:bodyPr wrap="square" rtlCol="0">
            <a:spAutoFit/>
          </a:bodyPr>
          <a:lstStyle/>
          <a:p>
            <a:pPr algn="ctr"/>
            <a:r>
              <a:rPr kumimoji="1" lang="ja-JP" altLang="en-US" sz="2400" b="1" dirty="0" smtClean="0"/>
              <a:t>ストレッチドパルスの</a:t>
            </a:r>
            <a:endParaRPr kumimoji="1" lang="en-US" altLang="ja-JP" sz="2400" b="1" dirty="0" smtClean="0"/>
          </a:p>
          <a:p>
            <a:pPr algn="ctr"/>
            <a:r>
              <a:rPr lang="ja-JP" altLang="en-US" sz="2400" b="1" dirty="0" smtClean="0"/>
              <a:t>光スペクトル</a:t>
            </a:r>
            <a:endParaRPr kumimoji="1" lang="ja-JP" altLang="en-US" sz="2400" b="1" dirty="0"/>
          </a:p>
        </p:txBody>
      </p:sp>
      <p:sp>
        <p:nvSpPr>
          <p:cNvPr id="13" name="テキスト ボックス 12"/>
          <p:cNvSpPr txBox="1"/>
          <p:nvPr/>
        </p:nvSpPr>
        <p:spPr>
          <a:xfrm>
            <a:off x="306065" y="1340768"/>
            <a:ext cx="8712968" cy="954107"/>
          </a:xfrm>
          <a:prstGeom prst="rect">
            <a:avLst/>
          </a:prstGeom>
          <a:noFill/>
        </p:spPr>
        <p:txBody>
          <a:bodyPr wrap="square" rtlCol="0">
            <a:spAutoFit/>
          </a:bodyPr>
          <a:lstStyle/>
          <a:p>
            <a:r>
              <a:rPr lang="ja-JP" altLang="en-US" sz="2800" b="1" dirty="0" smtClean="0"/>
              <a:t>スペクトル幅が広く、光のパワーが強いがモード同期が掛かりにくくなる</a:t>
            </a:r>
            <a:endParaRPr kumimoji="1" lang="ja-JP" altLang="en-US" sz="2800" b="1" dirty="0"/>
          </a:p>
        </p:txBody>
      </p:sp>
    </p:spTree>
    <p:extLst>
      <p:ext uri="{BB962C8B-B14F-4D97-AF65-F5344CB8AC3E}">
        <p14:creationId xmlns:p14="http://schemas.microsoft.com/office/powerpoint/2010/main" val="3523136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472" y="816477"/>
            <a:ext cx="9705528" cy="584775"/>
          </a:xfrm>
          <a:prstGeom prst="rect">
            <a:avLst/>
          </a:prstGeom>
          <a:noFill/>
        </p:spPr>
        <p:txBody>
          <a:bodyPr wrap="square" rtlCol="0">
            <a:spAutoFit/>
          </a:bodyPr>
          <a:lstStyle/>
          <a:p>
            <a:r>
              <a:rPr lang="en-US" altLang="ja-JP" sz="3200" dirty="0">
                <a:solidFill>
                  <a:srgbClr val="FF0000"/>
                </a:solidFill>
              </a:rPr>
              <a:t>SPR</a:t>
            </a:r>
            <a:r>
              <a:rPr lang="ja-JP" altLang="en-US" sz="3200" b="1" dirty="0" smtClean="0">
                <a:solidFill>
                  <a:srgbClr val="FF0000"/>
                </a:solidFill>
              </a:rPr>
              <a:t>センサーを組み込んだファイバー光コム共振器</a:t>
            </a:r>
            <a:endParaRPr kumimoji="1" lang="ja-JP" altLang="en-US" sz="3200" b="1" dirty="0">
              <a:solidFill>
                <a:srgbClr val="FF0000"/>
              </a:solidFill>
            </a:endParaRPr>
          </a:p>
        </p:txBody>
      </p:sp>
      <p:sp>
        <p:nvSpPr>
          <p:cNvPr id="3" name="テキスト ボックス 2"/>
          <p:cNvSpPr txBox="1"/>
          <p:nvPr/>
        </p:nvSpPr>
        <p:spPr>
          <a:xfrm>
            <a:off x="5961112" y="1273468"/>
            <a:ext cx="3753282" cy="1938992"/>
          </a:xfrm>
          <a:prstGeom prst="rect">
            <a:avLst/>
          </a:prstGeom>
          <a:noFill/>
        </p:spPr>
        <p:txBody>
          <a:bodyPr wrap="square" rtlCol="0">
            <a:spAutoFit/>
          </a:bodyPr>
          <a:lstStyle/>
          <a:p>
            <a:r>
              <a:rPr lang="ja-JP" altLang="en-US" sz="2400" b="1" dirty="0" smtClean="0"/>
              <a:t>本研究ではサンプルの屈折率変化がモード同期周波数や光コム周波数にどのように</a:t>
            </a:r>
            <a:r>
              <a:rPr lang="ja-JP" altLang="en-US" sz="2400" b="1" dirty="0"/>
              <a:t>影響</a:t>
            </a:r>
            <a:r>
              <a:rPr lang="ja-JP" altLang="en-US" sz="2400" b="1" dirty="0" smtClean="0"/>
              <a:t>するかを測定する</a:t>
            </a:r>
            <a:endParaRPr kumimoji="1" lang="ja-JP" altLang="en-US" sz="2400" b="1" dirty="0"/>
          </a:p>
        </p:txBody>
      </p:sp>
      <p:sp>
        <p:nvSpPr>
          <p:cNvPr id="4" name="下矢印 3"/>
          <p:cNvSpPr/>
          <p:nvPr/>
        </p:nvSpPr>
        <p:spPr bwMode="auto">
          <a:xfrm>
            <a:off x="7473280" y="3179360"/>
            <a:ext cx="720080" cy="43308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テキスト ボックス 4"/>
          <p:cNvSpPr txBox="1"/>
          <p:nvPr/>
        </p:nvSpPr>
        <p:spPr>
          <a:xfrm>
            <a:off x="5941750" y="3612440"/>
            <a:ext cx="3944888" cy="1569660"/>
          </a:xfrm>
          <a:prstGeom prst="rect">
            <a:avLst/>
          </a:prstGeom>
          <a:noFill/>
        </p:spPr>
        <p:txBody>
          <a:bodyPr wrap="square" rtlCol="0">
            <a:spAutoFit/>
          </a:bodyPr>
          <a:lstStyle/>
          <a:p>
            <a:r>
              <a:rPr kumimoji="1" lang="en-US" altLang="ja-JP" sz="2400" dirty="0" smtClean="0"/>
              <a:t>SPR</a:t>
            </a:r>
            <a:r>
              <a:rPr kumimoji="1" lang="ja-JP" altLang="en-US" sz="2400" b="1" dirty="0" smtClean="0"/>
              <a:t>センサーを共振器内に組み込んだ時、安定かつ再現性の良いモード同期時の光スペクトルを得たい</a:t>
            </a:r>
            <a:endParaRPr kumimoji="1" lang="ja-JP" altLang="en-US" sz="2400" b="1" dirty="0"/>
          </a:p>
        </p:txBody>
      </p:sp>
      <p:sp>
        <p:nvSpPr>
          <p:cNvPr id="9" name="下矢印 8"/>
          <p:cNvSpPr/>
          <p:nvPr/>
        </p:nvSpPr>
        <p:spPr bwMode="auto">
          <a:xfrm>
            <a:off x="7554154" y="5191671"/>
            <a:ext cx="720080" cy="433080"/>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5961112" y="5657671"/>
            <a:ext cx="3753282" cy="1200329"/>
          </a:xfrm>
          <a:prstGeom prst="rect">
            <a:avLst/>
          </a:prstGeom>
          <a:noFill/>
        </p:spPr>
        <p:txBody>
          <a:bodyPr wrap="square" rtlCol="0">
            <a:spAutoFit/>
          </a:bodyPr>
          <a:lstStyle/>
          <a:p>
            <a:r>
              <a:rPr kumimoji="1" lang="ja-JP" altLang="en-US" sz="2400" b="1" dirty="0" smtClean="0">
                <a:solidFill>
                  <a:srgbClr val="FF0000"/>
                </a:solidFill>
              </a:rPr>
              <a:t>共振器の分散</a:t>
            </a:r>
            <a:r>
              <a:rPr lang="ja-JP" altLang="en-US" sz="2400" b="1" dirty="0" smtClean="0">
                <a:solidFill>
                  <a:srgbClr val="FF0000"/>
                </a:solidFill>
              </a:rPr>
              <a:t>値と光コムスペクトルの</a:t>
            </a:r>
            <a:r>
              <a:rPr lang="ja-JP" altLang="en-US" sz="2400" b="1" dirty="0">
                <a:solidFill>
                  <a:srgbClr val="FF0000"/>
                </a:solidFill>
              </a:rPr>
              <a:t>関連性</a:t>
            </a:r>
            <a:r>
              <a:rPr lang="ja-JP" altLang="en-US" sz="2400" b="1" dirty="0" smtClean="0">
                <a:solidFill>
                  <a:srgbClr val="FF0000"/>
                </a:solidFill>
              </a:rPr>
              <a:t>を</a:t>
            </a:r>
            <a:r>
              <a:rPr lang="ja-JP" altLang="en-US" sz="2400" b="1" dirty="0">
                <a:solidFill>
                  <a:srgbClr val="FF0000"/>
                </a:solidFill>
              </a:rPr>
              <a:t>調べる</a:t>
            </a:r>
            <a:r>
              <a:rPr lang="ja-JP" altLang="en-US" sz="2400" b="1" dirty="0" smtClean="0">
                <a:solidFill>
                  <a:srgbClr val="FF0000"/>
                </a:solidFill>
              </a:rPr>
              <a:t>必要がある</a:t>
            </a:r>
            <a:endParaRPr kumimoji="1" lang="ja-JP" altLang="en-US" sz="2400" b="1"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2" y="1643625"/>
            <a:ext cx="5913522" cy="49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504728" y="3901112"/>
            <a:ext cx="1728192" cy="584775"/>
          </a:xfrm>
          <a:prstGeom prst="rect">
            <a:avLst/>
          </a:prstGeom>
          <a:noFill/>
        </p:spPr>
        <p:txBody>
          <a:bodyPr wrap="square" rtlCol="0">
            <a:spAutoFit/>
          </a:bodyPr>
          <a:lstStyle/>
          <a:p>
            <a:r>
              <a:rPr kumimoji="1" lang="ja-JP" altLang="en-US" sz="1600" b="1" dirty="0" smtClean="0"/>
              <a:t>エルビウム添加</a:t>
            </a:r>
            <a:endParaRPr kumimoji="1" lang="en-US" altLang="ja-JP" sz="1600" b="1" dirty="0" smtClean="0"/>
          </a:p>
          <a:p>
            <a:r>
              <a:rPr kumimoji="1" lang="ja-JP" altLang="en-US" sz="1600" b="1" dirty="0" smtClean="0"/>
              <a:t>ファイバー</a:t>
            </a:r>
            <a:endParaRPr kumimoji="1" lang="ja-JP" altLang="en-US" sz="1600" b="1" dirty="0"/>
          </a:p>
        </p:txBody>
      </p:sp>
    </p:spTree>
    <p:extLst>
      <p:ext uri="{BB962C8B-B14F-4D97-AF65-F5344CB8AC3E}">
        <p14:creationId xmlns:p14="http://schemas.microsoft.com/office/powerpoint/2010/main" val="2972019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徳大スライドテーマ">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2554</TotalTime>
  <Words>1183</Words>
  <Application>Microsoft Office PowerPoint</Application>
  <PresentationFormat>A4 210 x 297 mm</PresentationFormat>
  <Paragraphs>153</Paragraphs>
  <Slides>25</Slides>
  <Notes>18</Notes>
  <HiddenSlides>13</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徳大スライドテーマ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ichikawa</dc:creator>
  <cp:lastModifiedBy>ichikawa</cp:lastModifiedBy>
  <cp:revision>134</cp:revision>
  <cp:lastPrinted>2015-09-29T02:49:50Z</cp:lastPrinted>
  <dcterms:created xsi:type="dcterms:W3CDTF">2015-09-24T05:45:01Z</dcterms:created>
  <dcterms:modified xsi:type="dcterms:W3CDTF">2016-02-22T06:34:21Z</dcterms:modified>
</cp:coreProperties>
</file>